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tonio Ultra-Bold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Medium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Poppins Bold" panose="020B0604020202020204" charset="0"/>
      <p:regular r:id="rId22"/>
    </p:embeddedFont>
    <p:embeddedFont>
      <p:font typeface="Poppins Semi-Bold" panose="020B0604020202020204" charset="0"/>
      <p:regular r:id="rId23"/>
    </p:embeddedFont>
    <p:embeddedFont>
      <p:font typeface="Poppins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.png"/><Relationship Id="rId2" Type="http://schemas.openxmlformats.org/officeDocument/2006/relationships/image" Target="../media/image62.png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3.jpe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2.jpe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7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sv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png"/><Relationship Id="rId33" Type="http://schemas.openxmlformats.org/officeDocument/2006/relationships/image" Target="../media/image1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svg"/><Relationship Id="rId32" Type="http://schemas.openxmlformats.org/officeDocument/2006/relationships/image" Target="../media/image57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sv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554">
            <a:off x="11592811" y="-5607949"/>
            <a:ext cx="3766175" cy="18761425"/>
            <a:chOff x="0" y="0"/>
            <a:chExt cx="1174900" cy="5852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4900" cy="5852836"/>
            </a:xfrm>
            <a:custGeom>
              <a:avLst/>
              <a:gdLst/>
              <a:ahLst/>
              <a:cxnLst/>
              <a:rect l="l" t="t" r="r" b="b"/>
              <a:pathLst>
                <a:path w="1174900" h="5852836">
                  <a:moveTo>
                    <a:pt x="0" y="0"/>
                  </a:moveTo>
                  <a:lnTo>
                    <a:pt x="1174900" y="0"/>
                  </a:lnTo>
                  <a:lnTo>
                    <a:pt x="1174900" y="5852836"/>
                  </a:lnTo>
                  <a:lnTo>
                    <a:pt x="0" y="5852836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4900" cy="5881411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554">
            <a:off x="9042524" y="-1943314"/>
            <a:ext cx="970722" cy="5551404"/>
            <a:chOff x="0" y="0"/>
            <a:chExt cx="302828" cy="173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38683" y="5715424"/>
            <a:ext cx="5983006" cy="3192319"/>
            <a:chOff x="0" y="0"/>
            <a:chExt cx="6368754" cy="33981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68754" cy="3398141"/>
            </a:xfrm>
            <a:custGeom>
              <a:avLst/>
              <a:gdLst/>
              <a:ahLst/>
              <a:cxnLst/>
              <a:rect l="l" t="t" r="r" b="b"/>
              <a:pathLst>
                <a:path w="6368754" h="3398141">
                  <a:moveTo>
                    <a:pt x="6368754" y="1699070"/>
                  </a:moveTo>
                  <a:lnTo>
                    <a:pt x="6165554" y="3398141"/>
                  </a:lnTo>
                  <a:lnTo>
                    <a:pt x="203200" y="3398141"/>
                  </a:lnTo>
                  <a:lnTo>
                    <a:pt x="0" y="1699070"/>
                  </a:lnTo>
                  <a:lnTo>
                    <a:pt x="203200" y="0"/>
                  </a:lnTo>
                  <a:lnTo>
                    <a:pt x="6165554" y="0"/>
                  </a:lnTo>
                  <a:lnTo>
                    <a:pt x="6368754" y="169907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28575"/>
              <a:ext cx="6140154" cy="3426716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23122">
            <a:off x="16438873" y="2533883"/>
            <a:ext cx="3084545" cy="11340130"/>
            <a:chOff x="0" y="0"/>
            <a:chExt cx="962258" cy="35376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2258" cy="3537680"/>
            </a:xfrm>
            <a:custGeom>
              <a:avLst/>
              <a:gdLst/>
              <a:ahLst/>
              <a:cxnLst/>
              <a:rect l="l" t="t" r="r" b="b"/>
              <a:pathLst>
                <a:path w="962258" h="3537680">
                  <a:moveTo>
                    <a:pt x="0" y="0"/>
                  </a:moveTo>
                  <a:lnTo>
                    <a:pt x="962258" y="0"/>
                  </a:lnTo>
                  <a:lnTo>
                    <a:pt x="962258" y="3537680"/>
                  </a:lnTo>
                  <a:lnTo>
                    <a:pt x="0" y="353768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62258" cy="3566255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40381">
            <a:off x="11755979" y="-2760091"/>
            <a:ext cx="4053482" cy="18112455"/>
            <a:chOff x="0" y="0"/>
            <a:chExt cx="1264529" cy="56503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4529" cy="5650383"/>
            </a:xfrm>
            <a:custGeom>
              <a:avLst/>
              <a:gdLst/>
              <a:ahLst/>
              <a:cxnLst/>
              <a:rect l="l" t="t" r="r" b="b"/>
              <a:pathLst>
                <a:path w="1264529" h="5650383">
                  <a:moveTo>
                    <a:pt x="0" y="0"/>
                  </a:moveTo>
                  <a:lnTo>
                    <a:pt x="1264529" y="0"/>
                  </a:lnTo>
                  <a:lnTo>
                    <a:pt x="1264529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264529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823122">
            <a:off x="14137733" y="4180759"/>
            <a:ext cx="986875" cy="9790233"/>
            <a:chOff x="0" y="0"/>
            <a:chExt cx="307867" cy="30541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7867" cy="3054173"/>
            </a:xfrm>
            <a:custGeom>
              <a:avLst/>
              <a:gdLst/>
              <a:ahLst/>
              <a:cxnLst/>
              <a:rect l="l" t="t" r="r" b="b"/>
              <a:pathLst>
                <a:path w="307867" h="3054173">
                  <a:moveTo>
                    <a:pt x="0" y="0"/>
                  </a:moveTo>
                  <a:lnTo>
                    <a:pt x="307867" y="0"/>
                  </a:lnTo>
                  <a:lnTo>
                    <a:pt x="307867" y="3054173"/>
                  </a:lnTo>
                  <a:lnTo>
                    <a:pt x="0" y="3054173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0"/>
                  </a:srgbClr>
                </a:gs>
                <a:gs pos="100000">
                  <a:srgbClr val="269ED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07867" cy="308274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8475092"/>
            <a:ext cx="1297331" cy="1114894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803615" y="245492"/>
            <a:ext cx="911369" cy="783208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H="1" flipV="1">
            <a:off x="-4632626" y="5427270"/>
            <a:ext cx="8787885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TextBox 27"/>
          <p:cNvSpPr txBox="1"/>
          <p:nvPr/>
        </p:nvSpPr>
        <p:spPr>
          <a:xfrm>
            <a:off x="472885" y="1664213"/>
            <a:ext cx="8499185" cy="159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10785" b="1">
                <a:solidFill>
                  <a:srgbClr val="267FBC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FERREDASH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2885" y="3328624"/>
            <a:ext cx="8499185" cy="92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4"/>
              </a:lnSpc>
            </a:pPr>
            <a:r>
              <a:rPr lang="en-US" sz="6386" b="1">
                <a:solidFill>
                  <a:srgbClr val="24307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DASHBOARD GERENCIAL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85395" y="9612527"/>
            <a:ext cx="4688197" cy="52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2"/>
              </a:lnSpc>
              <a:spcBef>
                <a:spcPct val="0"/>
              </a:spcBef>
            </a:pPr>
            <a:r>
              <a:rPr lang="en-US" sz="2973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 de Septiembre, 2025</a:t>
            </a:r>
          </a:p>
        </p:txBody>
      </p:sp>
      <p:sp>
        <p:nvSpPr>
          <p:cNvPr id="30" name="Freeform 30"/>
          <p:cNvSpPr/>
          <p:nvPr/>
        </p:nvSpPr>
        <p:spPr>
          <a:xfrm>
            <a:off x="0" y="48188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TextBox 31"/>
          <p:cNvSpPr txBox="1"/>
          <p:nvPr/>
        </p:nvSpPr>
        <p:spPr>
          <a:xfrm>
            <a:off x="916822" y="5944887"/>
            <a:ext cx="3253745" cy="2059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Integrantes: </a:t>
            </a: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Diego Velásquez</a:t>
            </a: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Franco Saldía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8911605" y="1028700"/>
            <a:ext cx="9376395" cy="8229600"/>
            <a:chOff x="0" y="0"/>
            <a:chExt cx="10418216" cy="9144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418254" cy="9144000"/>
            </a:xfrm>
            <a:custGeom>
              <a:avLst/>
              <a:gdLst/>
              <a:ahLst/>
              <a:cxnLst/>
              <a:rect l="l" t="t" r="r" b="b"/>
              <a:pathLst>
                <a:path w="10418254" h="9144000">
                  <a:moveTo>
                    <a:pt x="8207073" y="817372"/>
                  </a:moveTo>
                  <a:lnTo>
                    <a:pt x="6022551" y="4572000"/>
                  </a:lnTo>
                  <a:lnTo>
                    <a:pt x="8207073" y="8326628"/>
                  </a:lnTo>
                  <a:lnTo>
                    <a:pt x="10418254" y="8326628"/>
                  </a:lnTo>
                  <a:lnTo>
                    <a:pt x="10418254" y="817372"/>
                  </a:lnTo>
                  <a:close/>
                  <a:moveTo>
                    <a:pt x="2660280" y="0"/>
                  </a:moveTo>
                  <a:lnTo>
                    <a:pt x="0" y="4572000"/>
                  </a:lnTo>
                  <a:lnTo>
                    <a:pt x="2660280" y="9144000"/>
                  </a:lnTo>
                  <a:lnTo>
                    <a:pt x="8124511" y="9144000"/>
                  </a:lnTo>
                  <a:lnTo>
                    <a:pt x="5464231" y="4572000"/>
                  </a:lnTo>
                  <a:lnTo>
                    <a:pt x="7648970" y="817372"/>
                  </a:lnTo>
                  <a:lnTo>
                    <a:pt x="8124511" y="0"/>
                  </a:lnTo>
                  <a:close/>
                </a:path>
              </a:pathLst>
            </a:custGeom>
            <a:blipFill>
              <a:blip r:embed="rId3"/>
              <a:stretch>
                <a:fillRect l="-15867" r="-15867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16822" y="7807783"/>
            <a:ext cx="7383727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Asignatura: 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Portafolio de Título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23548" y="9898013"/>
            <a:ext cx="7314794" cy="2186404"/>
          </a:xfrm>
          <a:prstGeom prst="line">
            <a:avLst/>
          </a:prstGeom>
          <a:ln w="95250" cap="flat">
            <a:solidFill>
              <a:srgbClr val="267F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069662" y="449619"/>
            <a:ext cx="9354508" cy="5644962"/>
          </a:xfrm>
          <a:custGeom>
            <a:avLst/>
            <a:gdLst/>
            <a:ahLst/>
            <a:cxnLst/>
            <a:rect l="l" t="t" r="r" b="b"/>
            <a:pathLst>
              <a:path w="9354508" h="5644962">
                <a:moveTo>
                  <a:pt x="0" y="0"/>
                </a:moveTo>
                <a:lnTo>
                  <a:pt x="9354509" y="0"/>
                </a:lnTo>
                <a:lnTo>
                  <a:pt x="9354509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069662" y="6094581"/>
            <a:ext cx="9354508" cy="3959743"/>
          </a:xfrm>
          <a:custGeom>
            <a:avLst/>
            <a:gdLst/>
            <a:ahLst/>
            <a:cxnLst/>
            <a:rect l="l" t="t" r="r" b="b"/>
            <a:pathLst>
              <a:path w="9354508" h="3959743">
                <a:moveTo>
                  <a:pt x="0" y="0"/>
                </a:moveTo>
                <a:lnTo>
                  <a:pt x="9354509" y="0"/>
                </a:lnTo>
                <a:lnTo>
                  <a:pt x="9354509" y="3959744"/>
                </a:lnTo>
                <a:lnTo>
                  <a:pt x="0" y="3959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17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24211" y="31246"/>
            <a:ext cx="3338054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24307F"/>
                </a:solidFill>
                <a:latin typeface="Poppins Bold"/>
                <a:ea typeface="Poppins Bold"/>
                <a:cs typeface="Poppins Bold"/>
                <a:sym typeface="Poppins Bold"/>
              </a:rPr>
              <a:t>CARTA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026" y="1117505"/>
            <a:ext cx="2996330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 b="1">
                <a:solidFill>
                  <a:srgbClr val="267FBC"/>
                </a:solidFill>
                <a:latin typeface="Poppins Bold"/>
                <a:ea typeface="Poppins Bold"/>
                <a:cs typeface="Poppins Bold"/>
                <a:sym typeface="Poppins Bold"/>
              </a:rPr>
              <a:t>GANTT</a:t>
            </a:r>
          </a:p>
        </p:txBody>
      </p:sp>
      <p:sp>
        <p:nvSpPr>
          <p:cNvPr id="7" name="Freeform 7"/>
          <p:cNvSpPr/>
          <p:nvPr/>
        </p:nvSpPr>
        <p:spPr>
          <a:xfrm>
            <a:off x="15291702" y="0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23548" y="9898013"/>
            <a:ext cx="7314794" cy="2186404"/>
          </a:xfrm>
          <a:prstGeom prst="line">
            <a:avLst/>
          </a:prstGeom>
          <a:ln w="95250" cap="flat">
            <a:solidFill>
              <a:srgbClr val="267F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369963" y="2734603"/>
            <a:ext cx="8374786" cy="5644962"/>
          </a:xfrm>
          <a:custGeom>
            <a:avLst/>
            <a:gdLst/>
            <a:ahLst/>
            <a:cxnLst/>
            <a:rect l="l" t="t" r="r" b="b"/>
            <a:pathLst>
              <a:path w="8374786" h="5644962">
                <a:moveTo>
                  <a:pt x="0" y="0"/>
                </a:moveTo>
                <a:lnTo>
                  <a:pt x="8374786" y="0"/>
                </a:lnTo>
                <a:lnTo>
                  <a:pt x="8374786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369963" y="8379565"/>
            <a:ext cx="8374786" cy="1357355"/>
          </a:xfrm>
          <a:custGeom>
            <a:avLst/>
            <a:gdLst/>
            <a:ahLst/>
            <a:cxnLst/>
            <a:rect l="l" t="t" r="r" b="b"/>
            <a:pathLst>
              <a:path w="8374786" h="1357355">
                <a:moveTo>
                  <a:pt x="0" y="0"/>
                </a:moveTo>
                <a:lnTo>
                  <a:pt x="8374786" y="0"/>
                </a:lnTo>
                <a:lnTo>
                  <a:pt x="8374786" y="1357355"/>
                </a:lnTo>
                <a:lnTo>
                  <a:pt x="0" y="135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98" b="-28420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291702" y="0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144000" y="1436153"/>
            <a:ext cx="8172284" cy="3478085"/>
          </a:xfrm>
          <a:custGeom>
            <a:avLst/>
            <a:gdLst/>
            <a:ahLst/>
            <a:cxnLst/>
            <a:rect l="l" t="t" r="r" b="b"/>
            <a:pathLst>
              <a:path w="8172284" h="3478085">
                <a:moveTo>
                  <a:pt x="0" y="0"/>
                </a:moveTo>
                <a:lnTo>
                  <a:pt x="8172284" y="0"/>
                </a:lnTo>
                <a:lnTo>
                  <a:pt x="8172284" y="3478085"/>
                </a:lnTo>
                <a:lnTo>
                  <a:pt x="0" y="3478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144000" y="4987119"/>
            <a:ext cx="8227826" cy="4071124"/>
          </a:xfrm>
          <a:custGeom>
            <a:avLst/>
            <a:gdLst/>
            <a:ahLst/>
            <a:cxnLst/>
            <a:rect l="l" t="t" r="r" b="b"/>
            <a:pathLst>
              <a:path w="8227826" h="4071124">
                <a:moveTo>
                  <a:pt x="0" y="0"/>
                </a:moveTo>
                <a:lnTo>
                  <a:pt x="8227826" y="0"/>
                </a:lnTo>
                <a:lnTo>
                  <a:pt x="8227826" y="4071124"/>
                </a:lnTo>
                <a:lnTo>
                  <a:pt x="0" y="4071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24211" y="31246"/>
            <a:ext cx="3338054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24307F"/>
                </a:solidFill>
                <a:latin typeface="Poppins Bold"/>
                <a:ea typeface="Poppins Bold"/>
                <a:cs typeface="Poppins Bold"/>
                <a:sym typeface="Poppins Bold"/>
              </a:rPr>
              <a:t>CARTA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1026" y="1117505"/>
            <a:ext cx="2996330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 b="1">
                <a:solidFill>
                  <a:srgbClr val="267FBC"/>
                </a:solidFill>
                <a:latin typeface="Poppins Bold"/>
                <a:ea typeface="Poppins Bold"/>
                <a:cs typeface="Poppins Bold"/>
                <a:sym typeface="Poppins Bold"/>
              </a:rPr>
              <a:t>GANTT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92625" y="1099999"/>
            <a:ext cx="15093186" cy="8754738"/>
            <a:chOff x="0" y="0"/>
            <a:chExt cx="14215872" cy="8245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15872" cy="8245856"/>
            </a:xfrm>
            <a:custGeom>
              <a:avLst/>
              <a:gdLst/>
              <a:ahLst/>
              <a:cxnLst/>
              <a:rect l="l" t="t" r="r" b="b"/>
              <a:pathLst>
                <a:path w="14215872" h="8245856">
                  <a:moveTo>
                    <a:pt x="0" y="0"/>
                  </a:moveTo>
                  <a:lnTo>
                    <a:pt x="14215872" y="0"/>
                  </a:lnTo>
                  <a:lnTo>
                    <a:pt x="14215872" y="8245856"/>
                  </a:lnTo>
                  <a:lnTo>
                    <a:pt x="0" y="8245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052468" y="2814436"/>
            <a:ext cx="5773501" cy="2201122"/>
            <a:chOff x="0" y="0"/>
            <a:chExt cx="2121776" cy="8089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776" cy="808918"/>
            </a:xfrm>
            <a:custGeom>
              <a:avLst/>
              <a:gdLst/>
              <a:ahLst/>
              <a:cxnLst/>
              <a:rect l="l" t="t" r="r" b="b"/>
              <a:pathLst>
                <a:path w="2121776" h="808918">
                  <a:moveTo>
                    <a:pt x="0" y="0"/>
                  </a:moveTo>
                  <a:lnTo>
                    <a:pt x="2121776" y="0"/>
                  </a:lnTo>
                  <a:lnTo>
                    <a:pt x="2121776" y="808918"/>
                  </a:lnTo>
                  <a:lnTo>
                    <a:pt x="0" y="808918"/>
                  </a:lnTo>
                  <a:close/>
                </a:path>
              </a:pathLst>
            </a:custGeom>
            <a:solidFill>
              <a:srgbClr val="F2F4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21776" cy="86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3303" y="2814436"/>
            <a:ext cx="2778988" cy="1485401"/>
            <a:chOff x="0" y="0"/>
            <a:chExt cx="1021285" cy="545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1285" cy="545888"/>
            </a:xfrm>
            <a:custGeom>
              <a:avLst/>
              <a:gdLst/>
              <a:ahLst/>
              <a:cxnLst/>
              <a:rect l="l" t="t" r="r" b="b"/>
              <a:pathLst>
                <a:path w="1021285" h="545888">
                  <a:moveTo>
                    <a:pt x="0" y="0"/>
                  </a:moveTo>
                  <a:lnTo>
                    <a:pt x="1021285" y="0"/>
                  </a:lnTo>
                  <a:lnTo>
                    <a:pt x="1021285" y="545888"/>
                  </a:lnTo>
                  <a:lnTo>
                    <a:pt x="0" y="545888"/>
                  </a:lnTo>
                  <a:close/>
                </a:path>
              </a:pathLst>
            </a:custGeom>
            <a:solidFill>
              <a:srgbClr val="4A88C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21285" cy="603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76145" y="2814436"/>
            <a:ext cx="2778988" cy="4752760"/>
            <a:chOff x="0" y="0"/>
            <a:chExt cx="1021285" cy="17466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1285" cy="1746651"/>
            </a:xfrm>
            <a:custGeom>
              <a:avLst/>
              <a:gdLst/>
              <a:ahLst/>
              <a:cxnLst/>
              <a:rect l="l" t="t" r="r" b="b"/>
              <a:pathLst>
                <a:path w="1021285" h="1746651">
                  <a:moveTo>
                    <a:pt x="0" y="0"/>
                  </a:moveTo>
                  <a:lnTo>
                    <a:pt x="1021285" y="0"/>
                  </a:lnTo>
                  <a:lnTo>
                    <a:pt x="1021285" y="1746651"/>
                  </a:lnTo>
                  <a:lnTo>
                    <a:pt x="0" y="1746651"/>
                  </a:lnTo>
                  <a:close/>
                </a:path>
              </a:pathLst>
            </a:custGeom>
            <a:solidFill>
              <a:srgbClr val="F2F4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21285" cy="1803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23303" y="4448115"/>
            <a:ext cx="2778988" cy="1485401"/>
            <a:chOff x="0" y="0"/>
            <a:chExt cx="1021285" cy="5458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1285" cy="545888"/>
            </a:xfrm>
            <a:custGeom>
              <a:avLst/>
              <a:gdLst/>
              <a:ahLst/>
              <a:cxnLst/>
              <a:rect l="l" t="t" r="r" b="b"/>
              <a:pathLst>
                <a:path w="1021285" h="545888">
                  <a:moveTo>
                    <a:pt x="0" y="0"/>
                  </a:moveTo>
                  <a:lnTo>
                    <a:pt x="1021285" y="0"/>
                  </a:lnTo>
                  <a:lnTo>
                    <a:pt x="1021285" y="545888"/>
                  </a:lnTo>
                  <a:lnTo>
                    <a:pt x="0" y="545888"/>
                  </a:lnTo>
                  <a:close/>
                </a:path>
              </a:pathLst>
            </a:custGeom>
            <a:solidFill>
              <a:srgbClr val="2C62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21285" cy="603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42529" y="4653053"/>
            <a:ext cx="230524" cy="230524"/>
            <a:chOff x="0" y="0"/>
            <a:chExt cx="75095" cy="750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095" cy="75095"/>
            </a:xfrm>
            <a:custGeom>
              <a:avLst/>
              <a:gdLst/>
              <a:ahLst/>
              <a:cxnLst/>
              <a:rect l="l" t="t" r="r" b="b"/>
              <a:pathLst>
                <a:path w="75095" h="75095">
                  <a:moveTo>
                    <a:pt x="0" y="0"/>
                  </a:moveTo>
                  <a:lnTo>
                    <a:pt x="75095" y="0"/>
                  </a:lnTo>
                  <a:lnTo>
                    <a:pt x="75095" y="75095"/>
                  </a:lnTo>
                  <a:lnTo>
                    <a:pt x="0" y="75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75095" cy="13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50584" y="5240373"/>
            <a:ext cx="479229" cy="168177"/>
            <a:chOff x="0" y="0"/>
            <a:chExt cx="285608" cy="1002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5608" cy="100229"/>
            </a:xfrm>
            <a:custGeom>
              <a:avLst/>
              <a:gdLst/>
              <a:ahLst/>
              <a:cxnLst/>
              <a:rect l="l" t="t" r="r" b="b"/>
              <a:pathLst>
                <a:path w="285608" h="100229">
                  <a:moveTo>
                    <a:pt x="0" y="0"/>
                  </a:moveTo>
                  <a:lnTo>
                    <a:pt x="285608" y="0"/>
                  </a:lnTo>
                  <a:lnTo>
                    <a:pt x="285608" y="100229"/>
                  </a:lnTo>
                  <a:lnTo>
                    <a:pt x="0" y="100229"/>
                  </a:lnTo>
                  <a:close/>
                </a:path>
              </a:pathLst>
            </a:custGeom>
            <a:solidFill>
              <a:srgbClr val="2FFF9B">
                <a:alpha val="3372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85608" cy="15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123303" y="6081795"/>
            <a:ext cx="2778988" cy="1485401"/>
            <a:chOff x="0" y="0"/>
            <a:chExt cx="1021285" cy="5458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21285" cy="545888"/>
            </a:xfrm>
            <a:custGeom>
              <a:avLst/>
              <a:gdLst/>
              <a:ahLst/>
              <a:cxnLst/>
              <a:rect l="l" t="t" r="r" b="b"/>
              <a:pathLst>
                <a:path w="1021285" h="545888">
                  <a:moveTo>
                    <a:pt x="0" y="0"/>
                  </a:moveTo>
                  <a:lnTo>
                    <a:pt x="1021285" y="0"/>
                  </a:lnTo>
                  <a:lnTo>
                    <a:pt x="1021285" y="545888"/>
                  </a:lnTo>
                  <a:lnTo>
                    <a:pt x="0" y="545888"/>
                  </a:lnTo>
                  <a:close/>
                </a:path>
              </a:pathLst>
            </a:custGeom>
            <a:solidFill>
              <a:srgbClr val="152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021285" cy="603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52468" y="5164729"/>
            <a:ext cx="1826266" cy="2402467"/>
            <a:chOff x="0" y="0"/>
            <a:chExt cx="671157" cy="882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71157" cy="882912"/>
            </a:xfrm>
            <a:custGeom>
              <a:avLst/>
              <a:gdLst/>
              <a:ahLst/>
              <a:cxnLst/>
              <a:rect l="l" t="t" r="r" b="b"/>
              <a:pathLst>
                <a:path w="671157" h="882912">
                  <a:moveTo>
                    <a:pt x="0" y="0"/>
                  </a:moveTo>
                  <a:lnTo>
                    <a:pt x="671157" y="0"/>
                  </a:lnTo>
                  <a:lnTo>
                    <a:pt x="671157" y="882912"/>
                  </a:lnTo>
                  <a:lnTo>
                    <a:pt x="0" y="882912"/>
                  </a:lnTo>
                  <a:close/>
                </a:path>
              </a:pathLst>
            </a:custGeom>
            <a:solidFill>
              <a:srgbClr val="4A88C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71157" cy="940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7961926" y="7533065"/>
            <a:ext cx="1954585" cy="401763"/>
          </a:xfrm>
          <a:custGeom>
            <a:avLst/>
            <a:gdLst/>
            <a:ahLst/>
            <a:cxnLst/>
            <a:rect l="l" t="t" r="r" b="b"/>
            <a:pathLst>
              <a:path w="1954585" h="401763">
                <a:moveTo>
                  <a:pt x="0" y="0"/>
                </a:moveTo>
                <a:lnTo>
                  <a:pt x="1954585" y="0"/>
                </a:lnTo>
                <a:lnTo>
                  <a:pt x="1954585" y="401763"/>
                </a:lnTo>
                <a:lnTo>
                  <a:pt x="0" y="401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7791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9" name="Group 29"/>
          <p:cNvGrpSpPr/>
          <p:nvPr/>
        </p:nvGrpSpPr>
        <p:grpSpPr>
          <a:xfrm>
            <a:off x="7961926" y="5080326"/>
            <a:ext cx="1954585" cy="2571272"/>
            <a:chOff x="0" y="0"/>
            <a:chExt cx="671157" cy="882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71157" cy="882912"/>
            </a:xfrm>
            <a:custGeom>
              <a:avLst/>
              <a:gdLst/>
              <a:ahLst/>
              <a:cxnLst/>
              <a:rect l="l" t="t" r="r" b="b"/>
              <a:pathLst>
                <a:path w="671157" h="882912">
                  <a:moveTo>
                    <a:pt x="0" y="0"/>
                  </a:moveTo>
                  <a:lnTo>
                    <a:pt x="671157" y="0"/>
                  </a:lnTo>
                  <a:lnTo>
                    <a:pt x="671157" y="882912"/>
                  </a:lnTo>
                  <a:lnTo>
                    <a:pt x="0" y="882912"/>
                  </a:lnTo>
                  <a:close/>
                </a:path>
              </a:pathLst>
            </a:custGeom>
            <a:solidFill>
              <a:srgbClr val="2C629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671157" cy="940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999703" y="5164729"/>
            <a:ext cx="1826266" cy="2402467"/>
            <a:chOff x="0" y="0"/>
            <a:chExt cx="671157" cy="882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71157" cy="882912"/>
            </a:xfrm>
            <a:custGeom>
              <a:avLst/>
              <a:gdLst/>
              <a:ahLst/>
              <a:cxnLst/>
              <a:rect l="l" t="t" r="r" b="b"/>
              <a:pathLst>
                <a:path w="671157" h="882912">
                  <a:moveTo>
                    <a:pt x="0" y="0"/>
                  </a:moveTo>
                  <a:lnTo>
                    <a:pt x="671157" y="0"/>
                  </a:lnTo>
                  <a:lnTo>
                    <a:pt x="671157" y="882912"/>
                  </a:lnTo>
                  <a:lnTo>
                    <a:pt x="0" y="882912"/>
                  </a:lnTo>
                  <a:close/>
                </a:path>
              </a:pathLst>
            </a:custGeom>
            <a:solidFill>
              <a:srgbClr val="152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71157" cy="940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342529" y="6281652"/>
            <a:ext cx="230524" cy="230524"/>
            <a:chOff x="0" y="0"/>
            <a:chExt cx="75095" cy="7509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5095" cy="75095"/>
            </a:xfrm>
            <a:custGeom>
              <a:avLst/>
              <a:gdLst/>
              <a:ahLst/>
              <a:cxnLst/>
              <a:rect l="l" t="t" r="r" b="b"/>
              <a:pathLst>
                <a:path w="75095" h="75095">
                  <a:moveTo>
                    <a:pt x="0" y="0"/>
                  </a:moveTo>
                  <a:lnTo>
                    <a:pt x="75095" y="0"/>
                  </a:lnTo>
                  <a:lnTo>
                    <a:pt x="75095" y="75095"/>
                  </a:lnTo>
                  <a:lnTo>
                    <a:pt x="0" y="75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75095" cy="13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839385" y="6874053"/>
            <a:ext cx="479229" cy="168177"/>
            <a:chOff x="0" y="0"/>
            <a:chExt cx="285608" cy="10022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5608" cy="100229"/>
            </a:xfrm>
            <a:custGeom>
              <a:avLst/>
              <a:gdLst/>
              <a:ahLst/>
              <a:cxnLst/>
              <a:rect l="l" t="t" r="r" b="b"/>
              <a:pathLst>
                <a:path w="285608" h="100229">
                  <a:moveTo>
                    <a:pt x="0" y="0"/>
                  </a:moveTo>
                  <a:lnTo>
                    <a:pt x="285608" y="0"/>
                  </a:lnTo>
                  <a:lnTo>
                    <a:pt x="285608" y="100229"/>
                  </a:lnTo>
                  <a:lnTo>
                    <a:pt x="0" y="100229"/>
                  </a:lnTo>
                  <a:close/>
                </a:path>
              </a:pathLst>
            </a:custGeom>
            <a:solidFill>
              <a:srgbClr val="2FFF9B">
                <a:alpha val="3372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285608" cy="15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869" y="5337976"/>
            <a:ext cx="1337464" cy="1337464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500" y="5265746"/>
            <a:ext cx="1431438" cy="1431438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105" y="5337976"/>
            <a:ext cx="1337464" cy="1337464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884" y="2897154"/>
            <a:ext cx="6218975" cy="244227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4296" y="3381434"/>
            <a:ext cx="2342686" cy="2342686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9383" y="5711550"/>
            <a:ext cx="2648904" cy="571674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9383" y="6276546"/>
            <a:ext cx="2648904" cy="571674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794" y="6860266"/>
            <a:ext cx="2655966" cy="572851"/>
          </a:xfrm>
          <a:prstGeom prst="rect">
            <a:avLst/>
          </a:prstGeom>
        </p:spPr>
      </p:pic>
      <p:sp>
        <p:nvSpPr>
          <p:cNvPr id="49" name="Freeform 49"/>
          <p:cNvSpPr/>
          <p:nvPr/>
        </p:nvSpPr>
        <p:spPr>
          <a:xfrm>
            <a:off x="3402309" y="6316212"/>
            <a:ext cx="110964" cy="161403"/>
          </a:xfrm>
          <a:custGeom>
            <a:avLst/>
            <a:gdLst/>
            <a:ahLst/>
            <a:cxnLst/>
            <a:rect l="l" t="t" r="r" b="b"/>
            <a:pathLst>
              <a:path w="110964" h="161403">
                <a:moveTo>
                  <a:pt x="0" y="0"/>
                </a:moveTo>
                <a:lnTo>
                  <a:pt x="110964" y="0"/>
                </a:lnTo>
                <a:lnTo>
                  <a:pt x="110964" y="161403"/>
                </a:lnTo>
                <a:lnTo>
                  <a:pt x="0" y="161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3386471" y="4687614"/>
            <a:ext cx="142640" cy="161403"/>
          </a:xfrm>
          <a:custGeom>
            <a:avLst/>
            <a:gdLst/>
            <a:ahLst/>
            <a:cxnLst/>
            <a:rect l="l" t="t" r="r" b="b"/>
            <a:pathLst>
              <a:path w="142640" h="161403">
                <a:moveTo>
                  <a:pt x="0" y="0"/>
                </a:moveTo>
                <a:lnTo>
                  <a:pt x="142640" y="0"/>
                </a:lnTo>
                <a:lnTo>
                  <a:pt x="142640" y="161403"/>
                </a:lnTo>
                <a:lnTo>
                  <a:pt x="0" y="1614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TextBox 51"/>
          <p:cNvSpPr txBox="1"/>
          <p:nvPr/>
        </p:nvSpPr>
        <p:spPr>
          <a:xfrm>
            <a:off x="6729779" y="1826976"/>
            <a:ext cx="4608087" cy="7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4"/>
              </a:lnSpc>
            </a:pPr>
            <a:r>
              <a:rPr lang="en-US" sz="5213" b="1">
                <a:solidFill>
                  <a:srgbClr val="141414"/>
                </a:solidFill>
                <a:latin typeface="Inter Bold"/>
                <a:ea typeface="Inter Bold"/>
                <a:cs typeface="Inter Bold"/>
                <a:sym typeface="Inter Bold"/>
              </a:rPr>
              <a:t>EVIDENCIAS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202657" y="2969186"/>
            <a:ext cx="3370003" cy="66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1"/>
              </a:lnSpc>
            </a:pPr>
            <a:r>
              <a:rPr lang="en-US" sz="2146">
                <a:solidFill>
                  <a:srgbClr val="FFBD59"/>
                </a:solidFill>
                <a:latin typeface="Inter"/>
                <a:ea typeface="Inter"/>
                <a:cs typeface="Inter"/>
                <a:sym typeface="Inter"/>
              </a:rPr>
              <a:t>Acta de constitución</a:t>
            </a:r>
          </a:p>
          <a:p>
            <a:pPr algn="l">
              <a:lnSpc>
                <a:spcPts val="2911"/>
              </a:lnSpc>
            </a:pPr>
            <a:endParaRPr lang="en-US" sz="2146">
              <a:solidFill>
                <a:srgbClr val="FFBD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342529" y="3895215"/>
            <a:ext cx="1144398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FFFFFF">
                    <a:alpha val="71765"/>
                  </a:srgbClr>
                </a:solidFill>
                <a:latin typeface="Inter"/>
                <a:ea typeface="Inter"/>
                <a:cs typeface="Inter"/>
                <a:sym typeface="Inter"/>
              </a:rPr>
              <a:t>Participation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342529" y="3471200"/>
            <a:ext cx="828495" cy="37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0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240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694569" y="4528624"/>
            <a:ext cx="1795923" cy="4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Requerimientos Funcionales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342529" y="5528895"/>
            <a:ext cx="1144398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FFFFFF">
                    <a:alpha val="71765"/>
                  </a:srgbClr>
                </a:solidFill>
                <a:latin typeface="Inter"/>
                <a:ea typeface="Inter"/>
                <a:cs typeface="Inter"/>
                <a:sym typeface="Inter"/>
              </a:rPr>
              <a:t>From last period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914728" y="6890523"/>
            <a:ext cx="812290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Employee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512797" y="3694949"/>
            <a:ext cx="1144398" cy="34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"/>
              </a:lnSpc>
            </a:pPr>
            <a:r>
              <a:rPr lang="en-US" sz="860">
                <a:solidFill>
                  <a:srgbClr val="FFFFFF">
                    <a:alpha val="71765"/>
                  </a:srgbClr>
                </a:solidFill>
                <a:latin typeface="Inter"/>
                <a:ea typeface="Inter"/>
                <a:cs typeface="Inter"/>
                <a:sym typeface="Inter"/>
              </a:rPr>
              <a:t>Still low compared to several previous years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342529" y="5104880"/>
            <a:ext cx="572199" cy="37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0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15%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998858" y="5239885"/>
            <a:ext cx="382681" cy="15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"/>
              </a:lnSpc>
              <a:spcBef>
                <a:spcPct val="0"/>
              </a:spcBef>
            </a:pPr>
            <a:r>
              <a:rPr lang="en-US" sz="8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+14.3%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342529" y="7162575"/>
            <a:ext cx="1144398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FFFFFF">
                    <a:alpha val="71765"/>
                  </a:srgbClr>
                </a:solidFill>
                <a:latin typeface="Inter"/>
                <a:ea typeface="Inter"/>
                <a:cs typeface="Inter"/>
                <a:sym typeface="Inter"/>
              </a:rPr>
              <a:t>from last period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342529" y="6738560"/>
            <a:ext cx="520710" cy="37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00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360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887659" y="6873565"/>
            <a:ext cx="382681" cy="15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"/>
              </a:lnSpc>
              <a:spcBef>
                <a:spcPct val="0"/>
              </a:spcBef>
            </a:pPr>
            <a:r>
              <a:rPr lang="en-US" sz="85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+10.5%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309137" y="6852875"/>
            <a:ext cx="1338464" cy="49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79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Prototipo navegable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190004" y="6729050"/>
            <a:ext cx="1498428" cy="7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79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Pruebas funcionales y QA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323641" y="6729050"/>
            <a:ext cx="1245375" cy="7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79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KPIs de gestión y predicción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729779" y="2958543"/>
            <a:ext cx="4275437" cy="59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6"/>
              </a:lnSpc>
            </a:pPr>
            <a:r>
              <a:rPr lang="en-US" sz="2133" b="1">
                <a:solidFill>
                  <a:srgbClr val="5ACBF2"/>
                </a:solidFill>
                <a:latin typeface="Inter Bold"/>
                <a:ea typeface="Inter Bold"/>
                <a:cs typeface="Inter Bold"/>
                <a:sym typeface="Inter Bold"/>
              </a:rPr>
              <a:t>Plan de dirección del proyecto.</a:t>
            </a:r>
          </a:p>
          <a:p>
            <a:pPr algn="l">
              <a:lnSpc>
                <a:spcPts val="2346"/>
              </a:lnSpc>
            </a:pPr>
            <a:endParaRPr lang="en-US" sz="2133" b="1">
              <a:solidFill>
                <a:srgbClr val="5ACBF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2274987" y="3067599"/>
            <a:ext cx="2181304" cy="26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833" b="1">
                <a:solidFill>
                  <a:srgbClr val="5ACBF2"/>
                </a:solidFill>
                <a:latin typeface="Inter Medium"/>
                <a:ea typeface="Inter Medium"/>
                <a:cs typeface="Inter Medium"/>
                <a:sym typeface="Inter Medium"/>
              </a:rPr>
              <a:t>EDT y casos de uso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237430" y="5744420"/>
            <a:ext cx="1821201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3B3B3B"/>
                </a:solidFill>
                <a:latin typeface="Inter"/>
                <a:ea typeface="Inter"/>
                <a:cs typeface="Inter"/>
                <a:sym typeface="Inter"/>
              </a:rPr>
              <a:t>Division A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237430" y="6309416"/>
            <a:ext cx="1821201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3B3B3B"/>
                </a:solidFill>
                <a:latin typeface="Inter"/>
                <a:ea typeface="Inter"/>
                <a:cs typeface="Inter"/>
                <a:sym typeface="Inter"/>
              </a:rPr>
              <a:t>Division B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237430" y="6874412"/>
            <a:ext cx="1821201" cy="14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"/>
              </a:lnSpc>
            </a:pPr>
            <a:r>
              <a:rPr lang="en-US" sz="1003">
                <a:solidFill>
                  <a:srgbClr val="3B3B3B"/>
                </a:solidFill>
                <a:latin typeface="Inter"/>
                <a:ea typeface="Inter"/>
                <a:cs typeface="Inter"/>
                <a:sym typeface="Inter"/>
              </a:rPr>
              <a:t>Division C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3756777" y="6162116"/>
            <a:ext cx="1795923" cy="4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74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Requerimientos No Funcionales</a:t>
            </a:r>
          </a:p>
        </p:txBody>
      </p:sp>
      <p:sp>
        <p:nvSpPr>
          <p:cNvPr id="73" name="Freeform 73"/>
          <p:cNvSpPr/>
          <p:nvPr/>
        </p:nvSpPr>
        <p:spPr>
          <a:xfrm>
            <a:off x="15398859" y="-210731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68746" y="1889125"/>
            <a:ext cx="5576083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1788554">
            <a:off x="12921713" y="-5607949"/>
            <a:ext cx="3766175" cy="18761425"/>
            <a:chOff x="0" y="0"/>
            <a:chExt cx="1174900" cy="58528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4900" cy="5852836"/>
            </a:xfrm>
            <a:custGeom>
              <a:avLst/>
              <a:gdLst/>
              <a:ahLst/>
              <a:cxnLst/>
              <a:rect l="l" t="t" r="r" b="b"/>
              <a:pathLst>
                <a:path w="1174900" h="5852836">
                  <a:moveTo>
                    <a:pt x="0" y="0"/>
                  </a:moveTo>
                  <a:lnTo>
                    <a:pt x="1174900" y="0"/>
                  </a:lnTo>
                  <a:lnTo>
                    <a:pt x="1174900" y="5852836"/>
                  </a:lnTo>
                  <a:lnTo>
                    <a:pt x="0" y="5852836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74900" cy="5881411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788554">
            <a:off x="10371426" y="-1943314"/>
            <a:ext cx="970722" cy="5551404"/>
            <a:chOff x="0" y="0"/>
            <a:chExt cx="302828" cy="1731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840381">
            <a:off x="12712159" y="-2760091"/>
            <a:ext cx="4053482" cy="18112455"/>
            <a:chOff x="0" y="0"/>
            <a:chExt cx="1264529" cy="5650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529" cy="5650383"/>
            </a:xfrm>
            <a:custGeom>
              <a:avLst/>
              <a:gdLst/>
              <a:ahLst/>
              <a:cxnLst/>
              <a:rect l="l" t="t" r="r" b="b"/>
              <a:pathLst>
                <a:path w="1264529" h="5650383">
                  <a:moveTo>
                    <a:pt x="0" y="0"/>
                  </a:moveTo>
                  <a:lnTo>
                    <a:pt x="1264529" y="0"/>
                  </a:lnTo>
                  <a:lnTo>
                    <a:pt x="1264529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64529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68746" y="3212907"/>
            <a:ext cx="11274642" cy="7652663"/>
          </a:xfrm>
          <a:custGeom>
            <a:avLst/>
            <a:gdLst/>
            <a:ahLst/>
            <a:cxnLst/>
            <a:rect l="l" t="t" r="r" b="b"/>
            <a:pathLst>
              <a:path w="11274642" h="7652663">
                <a:moveTo>
                  <a:pt x="0" y="0"/>
                </a:moveTo>
                <a:lnTo>
                  <a:pt x="11274642" y="0"/>
                </a:lnTo>
                <a:lnTo>
                  <a:pt x="11274642" y="7652663"/>
                </a:lnTo>
                <a:lnTo>
                  <a:pt x="0" y="765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847725"/>
            <a:ext cx="5857554" cy="11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2430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402" y="2055255"/>
            <a:ext cx="11149316" cy="674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FerreDash es viable, pertinente y escalable.</a:t>
            </a:r>
          </a:p>
          <a:p>
            <a:pPr algn="just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Responde a una necesidad real del sector ferretero.</a:t>
            </a:r>
          </a:p>
          <a:p>
            <a:pPr algn="just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Permite a los estudiantes aplicar competencias técnicas, de gestión y de innovación.</a:t>
            </a:r>
          </a:p>
          <a:p>
            <a:pPr algn="just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90874" lvl="1" indent="-345437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Cumple con estándares de calidad y metodologías ágiles.</a:t>
            </a:r>
          </a:p>
          <a:p>
            <a:pPr algn="just">
              <a:lnSpc>
                <a:spcPts val="4479"/>
              </a:lnSpc>
            </a:pPr>
            <a:endParaRPr lang="en-US" sz="31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1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398859" y="-210731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8554">
            <a:off x="11592811" y="-5607949"/>
            <a:ext cx="3766175" cy="18761425"/>
            <a:chOff x="0" y="0"/>
            <a:chExt cx="1174900" cy="5852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4900" cy="5852836"/>
            </a:xfrm>
            <a:custGeom>
              <a:avLst/>
              <a:gdLst/>
              <a:ahLst/>
              <a:cxnLst/>
              <a:rect l="l" t="t" r="r" b="b"/>
              <a:pathLst>
                <a:path w="1174900" h="5852836">
                  <a:moveTo>
                    <a:pt x="0" y="0"/>
                  </a:moveTo>
                  <a:lnTo>
                    <a:pt x="1174900" y="0"/>
                  </a:lnTo>
                  <a:lnTo>
                    <a:pt x="1174900" y="5852836"/>
                  </a:lnTo>
                  <a:lnTo>
                    <a:pt x="0" y="5852836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74900" cy="5881411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788554">
            <a:off x="9042524" y="-1943314"/>
            <a:ext cx="970722" cy="5551404"/>
            <a:chOff x="0" y="0"/>
            <a:chExt cx="302828" cy="1731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3122">
            <a:off x="16438873" y="2533883"/>
            <a:ext cx="3084545" cy="11340130"/>
            <a:chOff x="0" y="0"/>
            <a:chExt cx="962258" cy="3537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2258" cy="3537680"/>
            </a:xfrm>
            <a:custGeom>
              <a:avLst/>
              <a:gdLst/>
              <a:ahLst/>
              <a:cxnLst/>
              <a:rect l="l" t="t" r="r" b="b"/>
              <a:pathLst>
                <a:path w="962258" h="3537680">
                  <a:moveTo>
                    <a:pt x="0" y="0"/>
                  </a:moveTo>
                  <a:lnTo>
                    <a:pt x="962258" y="0"/>
                  </a:lnTo>
                  <a:lnTo>
                    <a:pt x="962258" y="3537680"/>
                  </a:lnTo>
                  <a:lnTo>
                    <a:pt x="0" y="353768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62258" cy="3566255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40381">
            <a:off x="11755979" y="-2760091"/>
            <a:ext cx="4053482" cy="18112455"/>
            <a:chOff x="0" y="0"/>
            <a:chExt cx="1264529" cy="5650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4529" cy="5650383"/>
            </a:xfrm>
            <a:custGeom>
              <a:avLst/>
              <a:gdLst/>
              <a:ahLst/>
              <a:cxnLst/>
              <a:rect l="l" t="t" r="r" b="b"/>
              <a:pathLst>
                <a:path w="1264529" h="5650383">
                  <a:moveTo>
                    <a:pt x="0" y="0"/>
                  </a:moveTo>
                  <a:lnTo>
                    <a:pt x="1264529" y="0"/>
                  </a:lnTo>
                  <a:lnTo>
                    <a:pt x="1264529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64529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75342" y="1590144"/>
            <a:ext cx="8180388" cy="7106712"/>
          </a:xfrm>
          <a:custGeom>
            <a:avLst/>
            <a:gdLst/>
            <a:ahLst/>
            <a:cxnLst/>
            <a:rect l="l" t="t" r="r" b="b"/>
            <a:pathLst>
              <a:path w="8180388" h="7106712">
                <a:moveTo>
                  <a:pt x="0" y="0"/>
                </a:moveTo>
                <a:lnTo>
                  <a:pt x="8180389" y="0"/>
                </a:lnTo>
                <a:lnTo>
                  <a:pt x="8180389" y="7106712"/>
                </a:lnTo>
                <a:lnTo>
                  <a:pt x="0" y="7106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9418232" y="1811908"/>
            <a:ext cx="7694609" cy="6663184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5232" r="-152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 rot="1823122">
            <a:off x="14137733" y="4180759"/>
            <a:ext cx="986875" cy="9790233"/>
            <a:chOff x="0" y="0"/>
            <a:chExt cx="307867" cy="30541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7867" cy="3054173"/>
            </a:xfrm>
            <a:custGeom>
              <a:avLst/>
              <a:gdLst/>
              <a:ahLst/>
              <a:cxnLst/>
              <a:rect l="l" t="t" r="r" b="b"/>
              <a:pathLst>
                <a:path w="307867" h="3054173">
                  <a:moveTo>
                    <a:pt x="0" y="0"/>
                  </a:moveTo>
                  <a:lnTo>
                    <a:pt x="307867" y="0"/>
                  </a:lnTo>
                  <a:lnTo>
                    <a:pt x="307867" y="3054173"/>
                  </a:lnTo>
                  <a:lnTo>
                    <a:pt x="0" y="3054173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0"/>
                  </a:srgbClr>
                </a:gs>
                <a:gs pos="100000">
                  <a:srgbClr val="269ED6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07867" cy="308274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44000" y="8475092"/>
            <a:ext cx="1297331" cy="1114894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931389" y="1420304"/>
            <a:ext cx="911369" cy="783208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H="1" flipV="1">
            <a:off x="-5539851" y="8232523"/>
            <a:ext cx="8787885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TextBox 27"/>
          <p:cNvSpPr txBox="1"/>
          <p:nvPr/>
        </p:nvSpPr>
        <p:spPr>
          <a:xfrm>
            <a:off x="1028700" y="3299012"/>
            <a:ext cx="7980302" cy="223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25"/>
              </a:lnSpc>
            </a:pPr>
            <a:r>
              <a:rPr lang="en-US" sz="15239" b="1">
                <a:solidFill>
                  <a:srgbClr val="267FBC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GRACIAS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5448632"/>
            <a:ext cx="8115300" cy="87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</a:pPr>
            <a:r>
              <a:rPr lang="en-US" sz="5965" b="1" spc="930">
                <a:solidFill>
                  <a:srgbClr val="24307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POR SU ATENCIÓN</a:t>
            </a:r>
          </a:p>
        </p:txBody>
      </p:sp>
      <p:sp>
        <p:nvSpPr>
          <p:cNvPr id="29" name="Freeform 29"/>
          <p:cNvSpPr/>
          <p:nvPr/>
        </p:nvSpPr>
        <p:spPr>
          <a:xfrm>
            <a:off x="641784" y="0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56417">
            <a:off x="1629068" y="-1915653"/>
            <a:ext cx="970722" cy="5551404"/>
            <a:chOff x="0" y="0"/>
            <a:chExt cx="302828" cy="1731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40381">
            <a:off x="-743157" y="-2749929"/>
            <a:ext cx="4093319" cy="18112455"/>
            <a:chOff x="0" y="0"/>
            <a:chExt cx="1276957" cy="5650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957" cy="5650383"/>
            </a:xfrm>
            <a:custGeom>
              <a:avLst/>
              <a:gdLst/>
              <a:ahLst/>
              <a:cxnLst/>
              <a:rect l="l" t="t" r="r" b="b"/>
              <a:pathLst>
                <a:path w="1276957" h="5650383">
                  <a:moveTo>
                    <a:pt x="0" y="0"/>
                  </a:moveTo>
                  <a:lnTo>
                    <a:pt x="1276957" y="0"/>
                  </a:lnTo>
                  <a:lnTo>
                    <a:pt x="1276957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76957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88554">
            <a:off x="-425265" y="592833"/>
            <a:ext cx="3766175" cy="12896280"/>
            <a:chOff x="0" y="0"/>
            <a:chExt cx="1174900" cy="4023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4900" cy="4023139"/>
            </a:xfrm>
            <a:custGeom>
              <a:avLst/>
              <a:gdLst/>
              <a:ahLst/>
              <a:cxnLst/>
              <a:rect l="l" t="t" r="r" b="b"/>
              <a:pathLst>
                <a:path w="1174900" h="4023139">
                  <a:moveTo>
                    <a:pt x="0" y="0"/>
                  </a:moveTo>
                  <a:lnTo>
                    <a:pt x="1174900" y="0"/>
                  </a:lnTo>
                  <a:lnTo>
                    <a:pt x="1174900" y="4023139"/>
                  </a:lnTo>
                  <a:lnTo>
                    <a:pt x="0" y="4023139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74900" cy="4051714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3779" y="8253531"/>
            <a:ext cx="896410" cy="770353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97802" y="595478"/>
            <a:ext cx="11322516" cy="261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19"/>
              </a:lnSpc>
            </a:pPr>
            <a:r>
              <a:rPr lang="en-US" sz="7299" b="1">
                <a:solidFill>
                  <a:srgbClr val="4A88C1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DESCRIPCION DEL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40529" y="3681580"/>
            <a:ext cx="12443988" cy="481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FerreDash es una plataforma digital híbrida (portal web + aplicación móvil) diseñada para la Ferretería San Andrés, con el objetivo de optimizar la gestión de inventario, ventas y empleados, apoyando la toma de decisiones estratégicas mediante dashboards dinámicos y modelos predictivos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8459" y="3210409"/>
            <a:ext cx="4125246" cy="1820395"/>
            <a:chOff x="0" y="0"/>
            <a:chExt cx="1539899" cy="6795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9899" cy="679529"/>
            </a:xfrm>
            <a:custGeom>
              <a:avLst/>
              <a:gdLst/>
              <a:ahLst/>
              <a:cxnLst/>
              <a:rect l="l" t="t" r="r" b="b"/>
              <a:pathLst>
                <a:path w="1539899" h="679529">
                  <a:moveTo>
                    <a:pt x="0" y="0"/>
                  </a:moveTo>
                  <a:lnTo>
                    <a:pt x="1539899" y="0"/>
                  </a:lnTo>
                  <a:lnTo>
                    <a:pt x="1539899" y="679529"/>
                  </a:lnTo>
                  <a:lnTo>
                    <a:pt x="0" y="679529"/>
                  </a:lnTo>
                  <a:close/>
                </a:path>
              </a:pathLst>
            </a:custGeom>
            <a:solidFill>
              <a:srgbClr val="F2F4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539899" cy="736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99"/>
                </a:lnSpc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2" y="3416676"/>
            <a:ext cx="4200612" cy="166757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00782" y="3453027"/>
            <a:ext cx="2834858" cy="16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1"/>
              </a:lnSpc>
            </a:pPr>
            <a:r>
              <a:rPr lang="en-US" sz="1128">
                <a:solidFill>
                  <a:srgbClr val="3B3B3B"/>
                </a:solidFill>
                <a:latin typeface="Inter"/>
                <a:ea typeface="Inter"/>
                <a:cs typeface="Inter"/>
                <a:sym typeface="Inter"/>
              </a:rPr>
              <a:t>Materiales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28459" y="5519308"/>
            <a:ext cx="4125246" cy="2245720"/>
            <a:chOff x="0" y="0"/>
            <a:chExt cx="1962975" cy="10686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62975" cy="1068613"/>
            </a:xfrm>
            <a:custGeom>
              <a:avLst/>
              <a:gdLst/>
              <a:ahLst/>
              <a:cxnLst/>
              <a:rect l="l" t="t" r="r" b="b"/>
              <a:pathLst>
                <a:path w="1962975" h="1068613">
                  <a:moveTo>
                    <a:pt x="0" y="0"/>
                  </a:moveTo>
                  <a:lnTo>
                    <a:pt x="1962975" y="0"/>
                  </a:lnTo>
                  <a:lnTo>
                    <a:pt x="1962975" y="1068613"/>
                  </a:lnTo>
                  <a:lnTo>
                    <a:pt x="0" y="1068613"/>
                  </a:lnTo>
                  <a:close/>
                </a:path>
              </a:pathLst>
            </a:custGeom>
            <a:solidFill>
              <a:srgbClr val="F2F4F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962975" cy="112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63" y="5793088"/>
            <a:ext cx="4242739" cy="214315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32897" y="5739971"/>
            <a:ext cx="2764905" cy="16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"/>
              </a:lnSpc>
            </a:pPr>
            <a:r>
              <a:rPr lang="en-US" sz="1106" b="1">
                <a:solidFill>
                  <a:srgbClr val="141414"/>
                </a:solidFill>
                <a:latin typeface="Inter Medium"/>
                <a:ea typeface="Inter Medium"/>
                <a:cs typeface="Inter Medium"/>
                <a:sym typeface="Inter Medium"/>
              </a:rPr>
              <a:t>FerreDash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559868" y="-121211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56417">
            <a:off x="1629068" y="-1915653"/>
            <a:ext cx="970722" cy="5551404"/>
            <a:chOff x="0" y="0"/>
            <a:chExt cx="302828" cy="17318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828" cy="1731823"/>
            </a:xfrm>
            <a:custGeom>
              <a:avLst/>
              <a:gdLst/>
              <a:ahLst/>
              <a:cxnLst/>
              <a:rect l="l" t="t" r="r" b="b"/>
              <a:pathLst>
                <a:path w="302828" h="1731823">
                  <a:moveTo>
                    <a:pt x="0" y="0"/>
                  </a:moveTo>
                  <a:lnTo>
                    <a:pt x="302828" y="0"/>
                  </a:lnTo>
                  <a:lnTo>
                    <a:pt x="302828" y="1731823"/>
                  </a:lnTo>
                  <a:lnTo>
                    <a:pt x="0" y="1731823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2828" cy="176039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1021" y="783849"/>
            <a:ext cx="9697624" cy="893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650" lvl="1" indent="-289325" algn="just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PROBLEMA: 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157300" lvl="2" indent="-385767" algn="just">
              <a:lnSpc>
                <a:spcPts val="3752"/>
              </a:lnSpc>
              <a:buFont typeface="Arial"/>
              <a:buChar char="⚬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PYMES FERRETERAS CARECEN DE HERRAMIENTAS DIGITALES PARA INVENTARIO, VENTAS Y EMPLEADOS.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78650" lvl="1" indent="-289325" algn="just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SOLUCIÓN: 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157300" lvl="2" indent="-385767" algn="just">
              <a:lnSpc>
                <a:spcPts val="3752"/>
              </a:lnSpc>
              <a:buFont typeface="Arial"/>
              <a:buChar char="⚬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 HÍBRIDA (WEB + APP MÓVIL) CON DASHBOARDS Y MODELOS PREDICTIVOS DE DEMANDA.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78650" lvl="1" indent="-289325" algn="just">
              <a:lnSpc>
                <a:spcPts val="3752"/>
              </a:lnSpc>
              <a:buFont typeface="Arial"/>
              <a:buChar char="•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ÁREAS DE DESEMPEÑO: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157300" lvl="2" indent="-385767" algn="just">
              <a:lnSpc>
                <a:spcPts val="3752"/>
              </a:lnSpc>
              <a:buFont typeface="Arial"/>
              <a:buChar char="⚬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 E IMPLEMENTACIÓN DE SOLUCIONES TECNOLÓGICAS.</a:t>
            </a:r>
          </a:p>
          <a:p>
            <a:pPr marL="1157300" lvl="2" indent="-385767" algn="just">
              <a:lnSpc>
                <a:spcPts val="3752"/>
              </a:lnSpc>
              <a:buFont typeface="Arial"/>
              <a:buChar char="⚬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Y GESTIÓN DE DATOS.</a:t>
            </a:r>
          </a:p>
          <a:p>
            <a:pPr marL="1157300" lvl="2" indent="-385767" algn="just">
              <a:lnSpc>
                <a:spcPts val="3752"/>
              </a:lnSpc>
              <a:buFont typeface="Arial"/>
              <a:buChar char="⚬"/>
            </a:pPr>
            <a:r>
              <a:rPr lang="en-US" sz="26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TRANSFORMACIÓN DIGITAL.</a:t>
            </a:r>
          </a:p>
          <a:p>
            <a:pPr algn="just">
              <a:lnSpc>
                <a:spcPts val="3752"/>
              </a:lnSpc>
            </a:pPr>
            <a:endParaRPr lang="en-US" sz="268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168887" y="0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66040" y="6166974"/>
            <a:ext cx="9805694" cy="2718712"/>
            <a:chOff x="0" y="0"/>
            <a:chExt cx="1261984" cy="349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984" cy="349896"/>
            </a:xfrm>
            <a:custGeom>
              <a:avLst/>
              <a:gdLst/>
              <a:ahLst/>
              <a:cxnLst/>
              <a:rect l="l" t="t" r="r" b="b"/>
              <a:pathLst>
                <a:path w="1261984" h="349896">
                  <a:moveTo>
                    <a:pt x="1058784" y="0"/>
                  </a:moveTo>
                  <a:lnTo>
                    <a:pt x="0" y="0"/>
                  </a:lnTo>
                  <a:lnTo>
                    <a:pt x="203200" y="349896"/>
                  </a:lnTo>
                  <a:lnTo>
                    <a:pt x="1261984" y="349896"/>
                  </a:lnTo>
                  <a:lnTo>
                    <a:pt x="1058784" y="0"/>
                  </a:lnTo>
                  <a:close/>
                </a:path>
              </a:pathLst>
            </a:custGeom>
            <a:solidFill>
              <a:srgbClr val="2C629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1058784" cy="407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96449" y="2794881"/>
            <a:ext cx="8583469" cy="5787325"/>
            <a:chOff x="0" y="0"/>
            <a:chExt cx="4546765" cy="30656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46854" cy="3065653"/>
            </a:xfrm>
            <a:custGeom>
              <a:avLst/>
              <a:gdLst/>
              <a:ahLst/>
              <a:cxnLst/>
              <a:rect l="l" t="t" r="r" b="b"/>
              <a:pathLst>
                <a:path w="4546854" h="3065653">
                  <a:moveTo>
                    <a:pt x="3455416" y="0"/>
                  </a:moveTo>
                  <a:lnTo>
                    <a:pt x="3003169" y="783463"/>
                  </a:lnTo>
                  <a:lnTo>
                    <a:pt x="4091813" y="2669286"/>
                  </a:lnTo>
                  <a:lnTo>
                    <a:pt x="4546854" y="2669286"/>
                  </a:lnTo>
                  <a:lnTo>
                    <a:pt x="4546854" y="0"/>
                  </a:lnTo>
                  <a:close/>
                  <a:moveTo>
                    <a:pt x="452247" y="0"/>
                  </a:moveTo>
                  <a:lnTo>
                    <a:pt x="0" y="783463"/>
                  </a:lnTo>
                  <a:lnTo>
                    <a:pt x="1317371" y="3065653"/>
                  </a:lnTo>
                  <a:lnTo>
                    <a:pt x="4047617" y="3065653"/>
                  </a:lnTo>
                  <a:lnTo>
                    <a:pt x="3818890" y="2669413"/>
                  </a:lnTo>
                  <a:lnTo>
                    <a:pt x="2730119" y="783463"/>
                  </a:lnTo>
                  <a:lnTo>
                    <a:pt x="3182493" y="0"/>
                  </a:lnTo>
                  <a:close/>
                </a:path>
              </a:pathLst>
            </a:custGeom>
            <a:blipFill>
              <a:blip r:embed="rId3"/>
              <a:stretch>
                <a:fillRect l="-7381" r="-7381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588380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-5850660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5595520" y="876300"/>
            <a:ext cx="7096961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267FBC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0432" y="1670050"/>
            <a:ext cx="682713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2430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General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32027" y="3744845"/>
            <a:ext cx="17823946" cy="3393158"/>
            <a:chOff x="0" y="0"/>
            <a:chExt cx="1995624" cy="3799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5624" cy="379908"/>
            </a:xfrm>
            <a:custGeom>
              <a:avLst/>
              <a:gdLst/>
              <a:ahLst/>
              <a:cxnLst/>
              <a:rect l="l" t="t" r="r" b="b"/>
              <a:pathLst>
                <a:path w="1995624" h="379908">
                  <a:moveTo>
                    <a:pt x="203200" y="0"/>
                  </a:moveTo>
                  <a:lnTo>
                    <a:pt x="1995624" y="0"/>
                  </a:lnTo>
                  <a:lnTo>
                    <a:pt x="1792424" y="379908"/>
                  </a:lnTo>
                  <a:lnTo>
                    <a:pt x="0" y="37990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1792424" cy="437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23234" y="4634569"/>
            <a:ext cx="2200217" cy="1905938"/>
          </a:xfrm>
          <a:custGeom>
            <a:avLst/>
            <a:gdLst/>
            <a:ahLst/>
            <a:cxnLst/>
            <a:rect l="l" t="t" r="r" b="b"/>
            <a:pathLst>
              <a:path w="2200217" h="1905938">
                <a:moveTo>
                  <a:pt x="0" y="0"/>
                </a:moveTo>
                <a:lnTo>
                  <a:pt x="2200217" y="0"/>
                </a:lnTo>
                <a:lnTo>
                  <a:pt x="2200217" y="1905938"/>
                </a:lnTo>
                <a:lnTo>
                  <a:pt x="0" y="1905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328773" y="4732830"/>
            <a:ext cx="1989140" cy="1709417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95556" y="5063551"/>
            <a:ext cx="1092296" cy="1092296"/>
          </a:xfrm>
          <a:custGeom>
            <a:avLst/>
            <a:gdLst/>
            <a:ahLst/>
            <a:cxnLst/>
            <a:rect l="l" t="t" r="r" b="b"/>
            <a:pathLst>
              <a:path w="1092296" h="1092296">
                <a:moveTo>
                  <a:pt x="0" y="0"/>
                </a:moveTo>
                <a:lnTo>
                  <a:pt x="1092295" y="0"/>
                </a:lnTo>
                <a:lnTo>
                  <a:pt x="1092295" y="1092296"/>
                </a:lnTo>
                <a:lnTo>
                  <a:pt x="0" y="1092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520902" y="4107365"/>
            <a:ext cx="13359519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Desarrollar una plataforma digital híbrida (FerreDash), compuesta por un portal web y una aplicación móvil, que permita gestionar inventarios, controlar ventas y administrar empleados, integrando modelos predictivos y dashboards interactivos para optimizar la toma de decisiones estratégicas en pequeñas y medianas empresas del rubro ferretero.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516355" y="-275547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025" y="3037803"/>
            <a:ext cx="5117577" cy="1734446"/>
            <a:chOff x="0" y="0"/>
            <a:chExt cx="2556435" cy="866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6435" cy="866425"/>
            </a:xfrm>
            <a:custGeom>
              <a:avLst/>
              <a:gdLst/>
              <a:ahLst/>
              <a:cxnLst/>
              <a:rect l="l" t="t" r="r" b="b"/>
              <a:pathLst>
                <a:path w="2556435" h="866425">
                  <a:moveTo>
                    <a:pt x="2556435" y="433213"/>
                  </a:moveTo>
                  <a:lnTo>
                    <a:pt x="2353235" y="866425"/>
                  </a:lnTo>
                  <a:lnTo>
                    <a:pt x="203200" y="866425"/>
                  </a:lnTo>
                  <a:lnTo>
                    <a:pt x="0" y="433213"/>
                  </a:lnTo>
                  <a:lnTo>
                    <a:pt x="203200" y="0"/>
                  </a:lnTo>
                  <a:lnTo>
                    <a:pt x="2353235" y="0"/>
                  </a:lnTo>
                  <a:lnTo>
                    <a:pt x="2556435" y="433213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2327835" cy="92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0025" y="5603686"/>
            <a:ext cx="5117577" cy="1790473"/>
            <a:chOff x="0" y="0"/>
            <a:chExt cx="2556435" cy="894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6435" cy="894413"/>
            </a:xfrm>
            <a:custGeom>
              <a:avLst/>
              <a:gdLst/>
              <a:ahLst/>
              <a:cxnLst/>
              <a:rect l="l" t="t" r="r" b="b"/>
              <a:pathLst>
                <a:path w="2556435" h="894413">
                  <a:moveTo>
                    <a:pt x="2556435" y="447206"/>
                  </a:moveTo>
                  <a:lnTo>
                    <a:pt x="2353235" y="894413"/>
                  </a:lnTo>
                  <a:lnTo>
                    <a:pt x="203200" y="894413"/>
                  </a:lnTo>
                  <a:lnTo>
                    <a:pt x="0" y="447206"/>
                  </a:lnTo>
                  <a:lnTo>
                    <a:pt x="203200" y="0"/>
                  </a:lnTo>
                  <a:lnTo>
                    <a:pt x="2353235" y="0"/>
                  </a:lnTo>
                  <a:lnTo>
                    <a:pt x="2556435" y="447206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2327835" cy="951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9302" y="50443"/>
            <a:ext cx="709696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267FB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302" y="882294"/>
            <a:ext cx="1015110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2430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Especificos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621" y="3213610"/>
            <a:ext cx="4588412" cy="13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 Implementar una arquitectura Modelo-Vista-Controlador (MVC) para separar lógica, datos e interfaz.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endParaRPr lang="en-US" sz="187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1662" y="5906081"/>
            <a:ext cx="4529143" cy="122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Integrar modelos predictivos de demanda.</a:t>
            </a:r>
          </a:p>
          <a:p>
            <a:pPr algn="ctr">
              <a:lnSpc>
                <a:spcPts val="3258"/>
              </a:lnSpc>
              <a:spcBef>
                <a:spcPct val="0"/>
              </a:spcBef>
            </a:pPr>
            <a:endParaRPr lang="en-US" sz="232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367893" y="0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139429" y="1247331"/>
            <a:ext cx="4734873" cy="1734446"/>
            <a:chOff x="0" y="0"/>
            <a:chExt cx="2365259" cy="8664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65259" cy="866425"/>
            </a:xfrm>
            <a:custGeom>
              <a:avLst/>
              <a:gdLst/>
              <a:ahLst/>
              <a:cxnLst/>
              <a:rect l="l" t="t" r="r" b="b"/>
              <a:pathLst>
                <a:path w="2365259" h="866425">
                  <a:moveTo>
                    <a:pt x="2365259" y="433213"/>
                  </a:moveTo>
                  <a:lnTo>
                    <a:pt x="2162059" y="866425"/>
                  </a:lnTo>
                  <a:lnTo>
                    <a:pt x="203200" y="866425"/>
                  </a:lnTo>
                  <a:lnTo>
                    <a:pt x="0" y="433213"/>
                  </a:lnTo>
                  <a:lnTo>
                    <a:pt x="203200" y="0"/>
                  </a:lnTo>
                  <a:lnTo>
                    <a:pt x="2162059" y="0"/>
                  </a:lnTo>
                  <a:lnTo>
                    <a:pt x="2365259" y="433213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2136659" cy="92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79474" y="2981777"/>
            <a:ext cx="5411743" cy="1790473"/>
            <a:chOff x="0" y="0"/>
            <a:chExt cx="2703383" cy="8944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3383" cy="894413"/>
            </a:xfrm>
            <a:custGeom>
              <a:avLst/>
              <a:gdLst/>
              <a:ahLst/>
              <a:cxnLst/>
              <a:rect l="l" t="t" r="r" b="b"/>
              <a:pathLst>
                <a:path w="2703383" h="894413">
                  <a:moveTo>
                    <a:pt x="2703383" y="447206"/>
                  </a:moveTo>
                  <a:lnTo>
                    <a:pt x="2500183" y="894413"/>
                  </a:lnTo>
                  <a:lnTo>
                    <a:pt x="203200" y="894413"/>
                  </a:lnTo>
                  <a:lnTo>
                    <a:pt x="0" y="447206"/>
                  </a:lnTo>
                  <a:lnTo>
                    <a:pt x="203200" y="0"/>
                  </a:lnTo>
                  <a:lnTo>
                    <a:pt x="2500183" y="0"/>
                  </a:lnTo>
                  <a:lnTo>
                    <a:pt x="2703383" y="447206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2474783" cy="951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625979" y="1510168"/>
            <a:ext cx="3761771" cy="13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984" lvl="1" indent="-201992" algn="ctr">
              <a:lnSpc>
                <a:spcPts val="2619"/>
              </a:lnSpc>
              <a:buAutoNum type="arabicPeriod"/>
            </a:pPr>
            <a:r>
              <a:rPr lang="en-US" sz="18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Diseñar y estructurar una base de datos centralizada y normalizada.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endParaRPr lang="en-US" sz="187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33258" y="3329424"/>
            <a:ext cx="5104174" cy="130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8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Desarrollar interfaces web y móviles amigables, respaldadas por mockups de usabilidad.</a:t>
            </a:r>
          </a:p>
          <a:p>
            <a:pPr algn="ctr">
              <a:lnSpc>
                <a:spcPts val="2617"/>
              </a:lnSpc>
              <a:spcBef>
                <a:spcPct val="0"/>
              </a:spcBef>
            </a:pPr>
            <a:endParaRPr lang="en-US" sz="186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2342895" y="5447767"/>
            <a:ext cx="5287925" cy="1734446"/>
            <a:chOff x="0" y="0"/>
            <a:chExt cx="2641530" cy="8664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41530" cy="866425"/>
            </a:xfrm>
            <a:custGeom>
              <a:avLst/>
              <a:gdLst/>
              <a:ahLst/>
              <a:cxnLst/>
              <a:rect l="l" t="t" r="r" b="b"/>
              <a:pathLst>
                <a:path w="2641530" h="866425">
                  <a:moveTo>
                    <a:pt x="2641530" y="433213"/>
                  </a:moveTo>
                  <a:lnTo>
                    <a:pt x="2438330" y="866425"/>
                  </a:lnTo>
                  <a:lnTo>
                    <a:pt x="203200" y="866425"/>
                  </a:lnTo>
                  <a:lnTo>
                    <a:pt x="0" y="433213"/>
                  </a:lnTo>
                  <a:lnTo>
                    <a:pt x="203200" y="0"/>
                  </a:lnTo>
                  <a:lnTo>
                    <a:pt x="2438330" y="0"/>
                  </a:lnTo>
                  <a:lnTo>
                    <a:pt x="2641530" y="433213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57150"/>
              <a:ext cx="2412930" cy="92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92065" y="8178623"/>
            <a:ext cx="5775828" cy="1790473"/>
            <a:chOff x="0" y="0"/>
            <a:chExt cx="2885258" cy="8944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85258" cy="894413"/>
            </a:xfrm>
            <a:custGeom>
              <a:avLst/>
              <a:gdLst/>
              <a:ahLst/>
              <a:cxnLst/>
              <a:rect l="l" t="t" r="r" b="b"/>
              <a:pathLst>
                <a:path w="2885258" h="894413">
                  <a:moveTo>
                    <a:pt x="2885258" y="447206"/>
                  </a:moveTo>
                  <a:lnTo>
                    <a:pt x="2682058" y="894413"/>
                  </a:lnTo>
                  <a:lnTo>
                    <a:pt x="203200" y="894413"/>
                  </a:lnTo>
                  <a:lnTo>
                    <a:pt x="0" y="447206"/>
                  </a:lnTo>
                  <a:lnTo>
                    <a:pt x="203200" y="0"/>
                  </a:lnTo>
                  <a:lnTo>
                    <a:pt x="2682058" y="0"/>
                  </a:lnTo>
                  <a:lnTo>
                    <a:pt x="2885258" y="447206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2656658" cy="951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691672" y="5738619"/>
            <a:ext cx="4797251" cy="13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 Aplicar buenas prácticas de seguridad del sistema (autenticación, roles, cifrado de datos).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endParaRPr lang="en-US" sz="187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43327" y="8489533"/>
            <a:ext cx="5273304" cy="163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8. Trabajar con Scrum, reuniones diarias y priorización junto al cliente.</a:t>
            </a:r>
          </a:p>
          <a:p>
            <a:pPr algn="ctr">
              <a:lnSpc>
                <a:spcPts val="3258"/>
              </a:lnSpc>
              <a:spcBef>
                <a:spcPct val="0"/>
              </a:spcBef>
            </a:pPr>
            <a:endParaRPr lang="en-US" sz="232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6317993" y="4374711"/>
            <a:ext cx="4734873" cy="1734446"/>
            <a:chOff x="0" y="0"/>
            <a:chExt cx="2365259" cy="8664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65259" cy="866425"/>
            </a:xfrm>
            <a:custGeom>
              <a:avLst/>
              <a:gdLst/>
              <a:ahLst/>
              <a:cxnLst/>
              <a:rect l="l" t="t" r="r" b="b"/>
              <a:pathLst>
                <a:path w="2365259" h="866425">
                  <a:moveTo>
                    <a:pt x="2365259" y="433213"/>
                  </a:moveTo>
                  <a:lnTo>
                    <a:pt x="2162059" y="866425"/>
                  </a:lnTo>
                  <a:lnTo>
                    <a:pt x="203200" y="866425"/>
                  </a:lnTo>
                  <a:lnTo>
                    <a:pt x="0" y="433213"/>
                  </a:lnTo>
                  <a:lnTo>
                    <a:pt x="203200" y="0"/>
                  </a:lnTo>
                  <a:lnTo>
                    <a:pt x="2162059" y="0"/>
                  </a:lnTo>
                  <a:lnTo>
                    <a:pt x="2365259" y="433213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136659" cy="923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047205" y="8204803"/>
            <a:ext cx="5347200" cy="1790473"/>
            <a:chOff x="0" y="0"/>
            <a:chExt cx="2671141" cy="89441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71141" cy="894413"/>
            </a:xfrm>
            <a:custGeom>
              <a:avLst/>
              <a:gdLst/>
              <a:ahLst/>
              <a:cxnLst/>
              <a:rect l="l" t="t" r="r" b="b"/>
              <a:pathLst>
                <a:path w="2671141" h="894413">
                  <a:moveTo>
                    <a:pt x="2671141" y="447206"/>
                  </a:moveTo>
                  <a:lnTo>
                    <a:pt x="2467941" y="894413"/>
                  </a:lnTo>
                  <a:lnTo>
                    <a:pt x="203200" y="894413"/>
                  </a:lnTo>
                  <a:lnTo>
                    <a:pt x="0" y="447206"/>
                  </a:lnTo>
                  <a:lnTo>
                    <a:pt x="203200" y="0"/>
                  </a:lnTo>
                  <a:lnTo>
                    <a:pt x="2467941" y="0"/>
                  </a:lnTo>
                  <a:lnTo>
                    <a:pt x="2671141" y="447206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442541" cy="951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804544" y="4637549"/>
            <a:ext cx="3761771" cy="132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Construir dashboards interactivos con métricas clave.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endParaRPr lang="en-US" sz="187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05625" y="8489533"/>
            <a:ext cx="4630361" cy="163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7. Validar y probar el sistema bajo estándares de calidad ISO/IEC 25010.</a:t>
            </a:r>
          </a:p>
          <a:p>
            <a:pPr algn="ctr">
              <a:lnSpc>
                <a:spcPts val="3258"/>
              </a:lnSpc>
              <a:spcBef>
                <a:spcPct val="0"/>
              </a:spcBef>
            </a:pPr>
            <a:endParaRPr lang="en-US" sz="232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4528" y="3895360"/>
            <a:ext cx="6752805" cy="4706238"/>
            <a:chOff x="0" y="0"/>
            <a:chExt cx="642485" cy="447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2485" cy="447768"/>
            </a:xfrm>
            <a:custGeom>
              <a:avLst/>
              <a:gdLst/>
              <a:ahLst/>
              <a:cxnLst/>
              <a:rect l="l" t="t" r="r" b="b"/>
              <a:pathLst>
                <a:path w="642485" h="447768">
                  <a:moveTo>
                    <a:pt x="203200" y="0"/>
                  </a:moveTo>
                  <a:lnTo>
                    <a:pt x="642485" y="0"/>
                  </a:lnTo>
                  <a:lnTo>
                    <a:pt x="439285" y="447768"/>
                  </a:lnTo>
                  <a:lnTo>
                    <a:pt x="0" y="4477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439285" cy="50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4162" y="3943890"/>
            <a:ext cx="7063138" cy="4657708"/>
            <a:chOff x="0" y="0"/>
            <a:chExt cx="672012" cy="4431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012" cy="443151"/>
            </a:xfrm>
            <a:custGeom>
              <a:avLst/>
              <a:gdLst/>
              <a:ahLst/>
              <a:cxnLst/>
              <a:rect l="l" t="t" r="r" b="b"/>
              <a:pathLst>
                <a:path w="672012" h="443151">
                  <a:moveTo>
                    <a:pt x="203200" y="0"/>
                  </a:moveTo>
                  <a:lnTo>
                    <a:pt x="672012" y="0"/>
                  </a:lnTo>
                  <a:lnTo>
                    <a:pt x="468812" y="443151"/>
                  </a:lnTo>
                  <a:lnTo>
                    <a:pt x="0" y="44315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468812" cy="5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231429" y="2981129"/>
            <a:ext cx="1836747" cy="1591082"/>
          </a:xfrm>
          <a:custGeom>
            <a:avLst/>
            <a:gdLst/>
            <a:ahLst/>
            <a:cxnLst/>
            <a:rect l="l" t="t" r="r" b="b"/>
            <a:pathLst>
              <a:path w="1836747" h="1591082">
                <a:moveTo>
                  <a:pt x="0" y="0"/>
                </a:moveTo>
                <a:lnTo>
                  <a:pt x="1836747" y="0"/>
                </a:lnTo>
                <a:lnTo>
                  <a:pt x="1836747" y="1591081"/>
                </a:lnTo>
                <a:lnTo>
                  <a:pt x="0" y="159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9345984" y="3085888"/>
            <a:ext cx="1607636" cy="138156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30056" y="3067136"/>
            <a:ext cx="1737460" cy="1505075"/>
          </a:xfrm>
          <a:custGeom>
            <a:avLst/>
            <a:gdLst/>
            <a:ahLst/>
            <a:cxnLst/>
            <a:rect l="l" t="t" r="r" b="b"/>
            <a:pathLst>
              <a:path w="1737460" h="1505075">
                <a:moveTo>
                  <a:pt x="0" y="0"/>
                </a:moveTo>
                <a:lnTo>
                  <a:pt x="1737460" y="0"/>
                </a:lnTo>
                <a:lnTo>
                  <a:pt x="1737460" y="1505074"/>
                </a:lnTo>
                <a:lnTo>
                  <a:pt x="0" y="150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7926293" y="4863886"/>
            <a:ext cx="3476207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Beneficiarios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802263" y="1057275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9942883" y="3936843"/>
            <a:ext cx="7514453" cy="4664756"/>
            <a:chOff x="0" y="0"/>
            <a:chExt cx="714951" cy="4438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4951" cy="443821"/>
            </a:xfrm>
            <a:custGeom>
              <a:avLst/>
              <a:gdLst/>
              <a:ahLst/>
              <a:cxnLst/>
              <a:rect l="l" t="t" r="r" b="b"/>
              <a:pathLst>
                <a:path w="714951" h="443821">
                  <a:moveTo>
                    <a:pt x="203200" y="0"/>
                  </a:moveTo>
                  <a:lnTo>
                    <a:pt x="714951" y="0"/>
                  </a:lnTo>
                  <a:lnTo>
                    <a:pt x="511751" y="443821"/>
                  </a:lnTo>
                  <a:lnTo>
                    <a:pt x="0" y="443821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511751" cy="500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531129" y="2981129"/>
            <a:ext cx="1836747" cy="1591082"/>
          </a:xfrm>
          <a:custGeom>
            <a:avLst/>
            <a:gdLst/>
            <a:ahLst/>
            <a:cxnLst/>
            <a:rect l="l" t="t" r="r" b="b"/>
            <a:pathLst>
              <a:path w="1836747" h="1591082">
                <a:moveTo>
                  <a:pt x="0" y="0"/>
                </a:moveTo>
                <a:lnTo>
                  <a:pt x="1836747" y="0"/>
                </a:lnTo>
                <a:lnTo>
                  <a:pt x="1836747" y="1591081"/>
                </a:lnTo>
                <a:lnTo>
                  <a:pt x="0" y="159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9" name="Group 19"/>
          <p:cNvGrpSpPr/>
          <p:nvPr/>
        </p:nvGrpSpPr>
        <p:grpSpPr>
          <a:xfrm>
            <a:off x="13665663" y="3085888"/>
            <a:ext cx="1603569" cy="137806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300372" y="3227793"/>
            <a:ext cx="1438444" cy="1236163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4583296" y="3445988"/>
            <a:ext cx="833679" cy="860571"/>
          </a:xfrm>
          <a:custGeom>
            <a:avLst/>
            <a:gdLst/>
            <a:ahLst/>
            <a:cxnLst/>
            <a:rect l="l" t="t" r="r" b="b"/>
            <a:pathLst>
              <a:path w="833679" h="860571">
                <a:moveTo>
                  <a:pt x="0" y="0"/>
                </a:moveTo>
                <a:lnTo>
                  <a:pt x="833678" y="0"/>
                </a:lnTo>
                <a:lnTo>
                  <a:pt x="833678" y="860572"/>
                </a:lnTo>
                <a:lnTo>
                  <a:pt x="0" y="860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9664397" y="3355182"/>
            <a:ext cx="983844" cy="981384"/>
          </a:xfrm>
          <a:custGeom>
            <a:avLst/>
            <a:gdLst/>
            <a:ahLst/>
            <a:cxnLst/>
            <a:rect l="l" t="t" r="r" b="b"/>
            <a:pathLst>
              <a:path w="983844" h="981384">
                <a:moveTo>
                  <a:pt x="0" y="0"/>
                </a:moveTo>
                <a:lnTo>
                  <a:pt x="983844" y="0"/>
                </a:lnTo>
                <a:lnTo>
                  <a:pt x="983844" y="981385"/>
                </a:lnTo>
                <a:lnTo>
                  <a:pt x="0" y="981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925162" y="3227793"/>
            <a:ext cx="1112268" cy="1112268"/>
          </a:xfrm>
          <a:custGeom>
            <a:avLst/>
            <a:gdLst/>
            <a:ahLst/>
            <a:cxnLst/>
            <a:rect l="l" t="t" r="r" b="b"/>
            <a:pathLst>
              <a:path w="1112268" h="1112268">
                <a:moveTo>
                  <a:pt x="0" y="0"/>
                </a:moveTo>
                <a:lnTo>
                  <a:pt x="1112268" y="0"/>
                </a:lnTo>
                <a:lnTo>
                  <a:pt x="1112268" y="1112269"/>
                </a:lnTo>
                <a:lnTo>
                  <a:pt x="0" y="1112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2102388" y="4863886"/>
            <a:ext cx="4055336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Relevancia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62006" y="4635287"/>
            <a:ext cx="3476207" cy="67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Aporte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05223" y="679309"/>
            <a:ext cx="8243017" cy="125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67FB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Fundamentación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5889" y="5721772"/>
            <a:ext cx="3961071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Optimizar la gestión de PyMEs ferreteras.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12285" y="5721772"/>
            <a:ext cx="3950483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Dueños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Administradores.</a:t>
            </a:r>
          </a:p>
          <a:p>
            <a:pPr algn="l">
              <a:lnSpc>
                <a:spcPts val="3360"/>
              </a:lnSpc>
            </a:pPr>
            <a:endParaRPr lang="en-US" sz="3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690422" y="5682402"/>
            <a:ext cx="3950483" cy="215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Transformación digital, optimización de procesos, mayor competitividad.</a:t>
            </a:r>
          </a:p>
        </p:txBody>
      </p:sp>
      <p:sp>
        <p:nvSpPr>
          <p:cNvPr id="34" name="Freeform 34"/>
          <p:cNvSpPr/>
          <p:nvPr/>
        </p:nvSpPr>
        <p:spPr>
          <a:xfrm>
            <a:off x="15367876" y="-168365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5041059" y="44730"/>
            <a:ext cx="13268678" cy="148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19"/>
              </a:lnSpc>
            </a:pPr>
            <a:r>
              <a:rPr lang="en-US" sz="8299" b="1">
                <a:solidFill>
                  <a:srgbClr val="24307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4752269" y="1110183"/>
            <a:ext cx="12979889" cy="134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59"/>
              </a:lnSpc>
            </a:pPr>
            <a:r>
              <a:rPr lang="en-US" sz="7399" b="1">
                <a:solidFill>
                  <a:srgbClr val="267FBC"/>
                </a:solidFill>
                <a:latin typeface="Poppins Bold"/>
                <a:ea typeface="Poppins Bold"/>
                <a:cs typeface="Poppins Bold"/>
                <a:sym typeface="Poppins Bold"/>
              </a:rPr>
              <a:t>SCRUM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71458" y="5888984"/>
            <a:ext cx="8826408" cy="1611847"/>
            <a:chOff x="0" y="0"/>
            <a:chExt cx="1897878" cy="3465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7878" cy="346584"/>
            </a:xfrm>
            <a:custGeom>
              <a:avLst/>
              <a:gdLst/>
              <a:ahLst/>
              <a:cxnLst/>
              <a:rect l="l" t="t" r="r" b="b"/>
              <a:pathLst>
                <a:path w="1897878" h="346584">
                  <a:moveTo>
                    <a:pt x="203200" y="0"/>
                  </a:moveTo>
                  <a:lnTo>
                    <a:pt x="1897878" y="0"/>
                  </a:lnTo>
                  <a:lnTo>
                    <a:pt x="1694678" y="346584"/>
                  </a:lnTo>
                  <a:lnTo>
                    <a:pt x="0" y="34658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1694678" cy="403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47610" y="3390388"/>
            <a:ext cx="8663778" cy="1649330"/>
            <a:chOff x="0" y="0"/>
            <a:chExt cx="1995624" cy="379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5624" cy="379908"/>
            </a:xfrm>
            <a:custGeom>
              <a:avLst/>
              <a:gdLst/>
              <a:ahLst/>
              <a:cxnLst/>
              <a:rect l="l" t="t" r="r" b="b"/>
              <a:pathLst>
                <a:path w="1995624" h="379908">
                  <a:moveTo>
                    <a:pt x="203200" y="0"/>
                  </a:moveTo>
                  <a:lnTo>
                    <a:pt x="1995624" y="0"/>
                  </a:lnTo>
                  <a:lnTo>
                    <a:pt x="1792424" y="379908"/>
                  </a:lnTo>
                  <a:lnTo>
                    <a:pt x="0" y="37990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1792424" cy="437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289809" y="5888984"/>
            <a:ext cx="1860718" cy="1611847"/>
          </a:xfrm>
          <a:custGeom>
            <a:avLst/>
            <a:gdLst/>
            <a:ahLst/>
            <a:cxnLst/>
            <a:rect l="l" t="t" r="r" b="b"/>
            <a:pathLst>
              <a:path w="1860718" h="1611847">
                <a:moveTo>
                  <a:pt x="0" y="0"/>
                </a:moveTo>
                <a:lnTo>
                  <a:pt x="1860718" y="0"/>
                </a:lnTo>
                <a:lnTo>
                  <a:pt x="1860718" y="1611847"/>
                </a:lnTo>
                <a:lnTo>
                  <a:pt x="0" y="161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420300" y="3390388"/>
            <a:ext cx="1860718" cy="1611847"/>
          </a:xfrm>
          <a:custGeom>
            <a:avLst/>
            <a:gdLst/>
            <a:ahLst/>
            <a:cxnLst/>
            <a:rect l="l" t="t" r="r" b="b"/>
            <a:pathLst>
              <a:path w="1860718" h="1611847">
                <a:moveTo>
                  <a:pt x="0" y="0"/>
                </a:moveTo>
                <a:lnTo>
                  <a:pt x="1860718" y="0"/>
                </a:lnTo>
                <a:lnTo>
                  <a:pt x="1860718" y="1611847"/>
                </a:lnTo>
                <a:lnTo>
                  <a:pt x="0" y="1611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2" name="Group 12"/>
          <p:cNvGrpSpPr/>
          <p:nvPr/>
        </p:nvGrpSpPr>
        <p:grpSpPr>
          <a:xfrm>
            <a:off x="7382129" y="5973277"/>
            <a:ext cx="1679431" cy="1443261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09554" y="3473487"/>
            <a:ext cx="1682210" cy="1445650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9399D">
                    <a:alpha val="100000"/>
                  </a:srgbClr>
                </a:gs>
                <a:gs pos="100000">
                  <a:srgbClr val="1A2047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904311" y="3753177"/>
            <a:ext cx="923752" cy="923752"/>
          </a:xfrm>
          <a:custGeom>
            <a:avLst/>
            <a:gdLst/>
            <a:ahLst/>
            <a:cxnLst/>
            <a:rect l="l" t="t" r="r" b="b"/>
            <a:pathLst>
              <a:path w="923752" h="923752">
                <a:moveTo>
                  <a:pt x="0" y="0"/>
                </a:moveTo>
                <a:lnTo>
                  <a:pt x="923752" y="0"/>
                </a:lnTo>
                <a:lnTo>
                  <a:pt x="923752" y="923752"/>
                </a:lnTo>
                <a:lnTo>
                  <a:pt x="0" y="92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7791702" y="6157230"/>
            <a:ext cx="949385" cy="1186731"/>
          </a:xfrm>
          <a:custGeom>
            <a:avLst/>
            <a:gdLst/>
            <a:ahLst/>
            <a:cxnLst/>
            <a:rect l="l" t="t" r="r" b="b"/>
            <a:pathLst>
              <a:path w="949385" h="1186731">
                <a:moveTo>
                  <a:pt x="0" y="0"/>
                </a:moveTo>
                <a:lnTo>
                  <a:pt x="949385" y="0"/>
                </a:lnTo>
                <a:lnTo>
                  <a:pt x="949385" y="1186731"/>
                </a:lnTo>
                <a:lnTo>
                  <a:pt x="0" y="118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9244923" y="5987306"/>
            <a:ext cx="5500822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Reuniones Diarias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(Daily)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29378" y="3862199"/>
            <a:ext cx="5429887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Sprints Quincenales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0238" y="3102815"/>
            <a:ext cx="6423116" cy="7184185"/>
          </a:xfrm>
          <a:custGeom>
            <a:avLst/>
            <a:gdLst/>
            <a:ahLst/>
            <a:cxnLst/>
            <a:rect l="l" t="t" r="r" b="b"/>
            <a:pathLst>
              <a:path w="6423116" h="7184185">
                <a:moveTo>
                  <a:pt x="0" y="0"/>
                </a:moveTo>
                <a:lnTo>
                  <a:pt x="6423116" y="0"/>
                </a:lnTo>
                <a:lnTo>
                  <a:pt x="6423116" y="7184185"/>
                </a:lnTo>
                <a:lnTo>
                  <a:pt x="0" y="7184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3315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88868" y="3567621"/>
            <a:ext cx="5565856" cy="6254574"/>
            <a:chOff x="0" y="0"/>
            <a:chExt cx="3742271" cy="42053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42182" cy="4205478"/>
            </a:xfrm>
            <a:custGeom>
              <a:avLst/>
              <a:gdLst/>
              <a:ahLst/>
              <a:cxnLst/>
              <a:rect l="l" t="t" r="r" b="b"/>
              <a:pathLst>
                <a:path w="3742182" h="4205478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11"/>
              <a:stretch>
                <a:fillRect l="-50256" r="-719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5352567" y="-39035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3" y="0"/>
                </a:lnTo>
                <a:lnTo>
                  <a:pt x="2728133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490453" y="6900740"/>
            <a:ext cx="4452361" cy="4452343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4999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40381">
            <a:off x="17559846" y="-1980586"/>
            <a:ext cx="4192644" cy="18112455"/>
            <a:chOff x="0" y="0"/>
            <a:chExt cx="1307942" cy="5650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942" cy="5650383"/>
            </a:xfrm>
            <a:custGeom>
              <a:avLst/>
              <a:gdLst/>
              <a:ahLst/>
              <a:cxnLst/>
              <a:rect l="l" t="t" r="r" b="b"/>
              <a:pathLst>
                <a:path w="1307942" h="5650383">
                  <a:moveTo>
                    <a:pt x="0" y="0"/>
                  </a:moveTo>
                  <a:lnTo>
                    <a:pt x="1307942" y="0"/>
                  </a:lnTo>
                  <a:lnTo>
                    <a:pt x="1307942" y="5650383"/>
                  </a:lnTo>
                  <a:lnTo>
                    <a:pt x="0" y="5650383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07942" cy="5678958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40381">
            <a:off x="16737211" y="1176181"/>
            <a:ext cx="826394" cy="11326412"/>
            <a:chOff x="0" y="0"/>
            <a:chExt cx="257803" cy="3533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803" cy="3533401"/>
            </a:xfrm>
            <a:custGeom>
              <a:avLst/>
              <a:gdLst/>
              <a:ahLst/>
              <a:cxnLst/>
              <a:rect l="l" t="t" r="r" b="b"/>
              <a:pathLst>
                <a:path w="257803" h="3533401">
                  <a:moveTo>
                    <a:pt x="0" y="0"/>
                  </a:moveTo>
                  <a:lnTo>
                    <a:pt x="257803" y="0"/>
                  </a:lnTo>
                  <a:lnTo>
                    <a:pt x="257803" y="3533401"/>
                  </a:lnTo>
                  <a:lnTo>
                    <a:pt x="0" y="3533401"/>
                  </a:lnTo>
                  <a:close/>
                </a:path>
              </a:pathLst>
            </a:custGeom>
            <a:gradFill rotWithShape="1">
              <a:gsLst>
                <a:gs pos="0">
                  <a:srgbClr val="269ED6">
                    <a:alpha val="100000"/>
                  </a:srgbClr>
                </a:gs>
                <a:gs pos="100000">
                  <a:srgbClr val="27AAE1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7803" cy="3561976"/>
            </a:xfrm>
            <a:prstGeom prst="rect">
              <a:avLst/>
            </a:prstGeom>
          </p:spPr>
          <p:txBody>
            <a:bodyPr lIns="49237" tIns="49237" rIns="49237" bIns="49237" rtlCol="0" anchor="ctr"/>
            <a:lstStyle/>
            <a:p>
              <a:pPr algn="ctr">
                <a:lnSpc>
                  <a:spcPts val="149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54702" y="4978924"/>
            <a:ext cx="9030194" cy="2869067"/>
            <a:chOff x="0" y="0"/>
            <a:chExt cx="859164" cy="272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9164" cy="272973"/>
            </a:xfrm>
            <a:custGeom>
              <a:avLst/>
              <a:gdLst/>
              <a:ahLst/>
              <a:cxnLst/>
              <a:rect l="l" t="t" r="r" b="b"/>
              <a:pathLst>
                <a:path w="859164" h="272973">
                  <a:moveTo>
                    <a:pt x="203200" y="0"/>
                  </a:moveTo>
                  <a:lnTo>
                    <a:pt x="859164" y="0"/>
                  </a:lnTo>
                  <a:lnTo>
                    <a:pt x="655964" y="272973"/>
                  </a:lnTo>
                  <a:lnTo>
                    <a:pt x="0" y="27297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57150"/>
              <a:ext cx="655964" cy="330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15920" y="4978924"/>
            <a:ext cx="8140746" cy="2869067"/>
            <a:chOff x="0" y="0"/>
            <a:chExt cx="774539" cy="2729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4539" cy="272973"/>
            </a:xfrm>
            <a:custGeom>
              <a:avLst/>
              <a:gdLst/>
              <a:ahLst/>
              <a:cxnLst/>
              <a:rect l="l" t="t" r="r" b="b"/>
              <a:pathLst>
                <a:path w="774539" h="272973">
                  <a:moveTo>
                    <a:pt x="203200" y="0"/>
                  </a:moveTo>
                  <a:lnTo>
                    <a:pt x="774539" y="0"/>
                  </a:lnTo>
                  <a:lnTo>
                    <a:pt x="571339" y="272973"/>
                  </a:lnTo>
                  <a:lnTo>
                    <a:pt x="0" y="27297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4307F">
                    <a:alpha val="100000"/>
                  </a:srgbClr>
                </a:gs>
                <a:gs pos="100000">
                  <a:srgbClr val="27AA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571339" cy="330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65963" y="4978924"/>
            <a:ext cx="8455950" cy="2869067"/>
            <a:chOff x="0" y="0"/>
            <a:chExt cx="804528" cy="272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4528" cy="272973"/>
            </a:xfrm>
            <a:custGeom>
              <a:avLst/>
              <a:gdLst/>
              <a:ahLst/>
              <a:cxnLst/>
              <a:rect l="l" t="t" r="r" b="b"/>
              <a:pathLst>
                <a:path w="804528" h="272973">
                  <a:moveTo>
                    <a:pt x="203200" y="0"/>
                  </a:moveTo>
                  <a:lnTo>
                    <a:pt x="804528" y="0"/>
                  </a:lnTo>
                  <a:lnTo>
                    <a:pt x="601328" y="272973"/>
                  </a:lnTo>
                  <a:lnTo>
                    <a:pt x="0" y="27297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A2047">
                    <a:alpha val="100000"/>
                  </a:srgbClr>
                </a:gs>
                <a:gs pos="100000">
                  <a:srgbClr val="29399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1328" cy="330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961616" y="3664430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4"/>
                </a:lnTo>
                <a:lnTo>
                  <a:pt x="0" y="1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8" name="Group 18"/>
          <p:cNvGrpSpPr/>
          <p:nvPr/>
        </p:nvGrpSpPr>
        <p:grpSpPr>
          <a:xfrm>
            <a:off x="15080157" y="3773892"/>
            <a:ext cx="1971223" cy="1694020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898529" y="3883355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4"/>
                </a:lnTo>
                <a:lnTo>
                  <a:pt x="0" y="191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8576318" y="3773892"/>
            <a:ext cx="2208305" cy="1912944"/>
          </a:xfrm>
          <a:custGeom>
            <a:avLst/>
            <a:gdLst/>
            <a:ahLst/>
            <a:cxnLst/>
            <a:rect l="l" t="t" r="r" b="b"/>
            <a:pathLst>
              <a:path w="2208305" h="1912944">
                <a:moveTo>
                  <a:pt x="0" y="0"/>
                </a:moveTo>
                <a:lnTo>
                  <a:pt x="2208305" y="0"/>
                </a:lnTo>
                <a:lnTo>
                  <a:pt x="2208305" y="1912945"/>
                </a:lnTo>
                <a:lnTo>
                  <a:pt x="0" y="1912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oup 23"/>
          <p:cNvGrpSpPr/>
          <p:nvPr/>
        </p:nvGrpSpPr>
        <p:grpSpPr>
          <a:xfrm>
            <a:off x="2017070" y="3992817"/>
            <a:ext cx="1971223" cy="1694020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94859" y="3883355"/>
            <a:ext cx="1971223" cy="1694020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AAE1">
                    <a:alpha val="100000"/>
                  </a:srgbClr>
                </a:gs>
                <a:gs pos="100000">
                  <a:srgbClr val="25428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3456666" y="1214794"/>
            <a:ext cx="9550279" cy="0"/>
          </a:xfrm>
          <a:prstGeom prst="line">
            <a:avLst/>
          </a:prstGeom>
          <a:ln w="57150" cap="flat">
            <a:solidFill>
              <a:srgbClr val="24307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1128386" y="1605319"/>
            <a:ext cx="4239385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267FB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ROLES DEL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8386" y="2399069"/>
            <a:ext cx="4928589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24307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EQUIPO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72046" y="5912980"/>
            <a:ext cx="3261271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1995" y="5912980"/>
            <a:ext cx="2996952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93898" y="5912980"/>
            <a:ext cx="420007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5575" y="7114578"/>
            <a:ext cx="523421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</a:t>
            </a:r>
            <a:endParaRPr lang="en-US" sz="29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9090471" y="4249827"/>
            <a:ext cx="1179999" cy="1179999"/>
          </a:xfrm>
          <a:custGeom>
            <a:avLst/>
            <a:gdLst/>
            <a:ahLst/>
            <a:cxnLst/>
            <a:rect l="l" t="t" r="r" b="b"/>
            <a:pathLst>
              <a:path w="1179999" h="1179999">
                <a:moveTo>
                  <a:pt x="0" y="0"/>
                </a:moveTo>
                <a:lnTo>
                  <a:pt x="1179999" y="0"/>
                </a:lnTo>
                <a:lnTo>
                  <a:pt x="1179999" y="1179999"/>
                </a:lnTo>
                <a:lnTo>
                  <a:pt x="0" y="1179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2412682" y="4301975"/>
            <a:ext cx="1179999" cy="1179999"/>
          </a:xfrm>
          <a:custGeom>
            <a:avLst/>
            <a:gdLst/>
            <a:ahLst/>
            <a:cxnLst/>
            <a:rect l="l" t="t" r="r" b="b"/>
            <a:pathLst>
              <a:path w="1179999" h="1179999">
                <a:moveTo>
                  <a:pt x="0" y="0"/>
                </a:moveTo>
                <a:lnTo>
                  <a:pt x="1179999" y="0"/>
                </a:lnTo>
                <a:lnTo>
                  <a:pt x="1179999" y="1179999"/>
                </a:lnTo>
                <a:lnTo>
                  <a:pt x="0" y="1179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75769" y="4140365"/>
            <a:ext cx="1179999" cy="1179999"/>
          </a:xfrm>
          <a:custGeom>
            <a:avLst/>
            <a:gdLst/>
            <a:ahLst/>
            <a:cxnLst/>
            <a:rect l="l" t="t" r="r" b="b"/>
            <a:pathLst>
              <a:path w="1179999" h="1179999">
                <a:moveTo>
                  <a:pt x="0" y="0"/>
                </a:moveTo>
                <a:lnTo>
                  <a:pt x="1179999" y="0"/>
                </a:lnTo>
                <a:lnTo>
                  <a:pt x="1179999" y="1179999"/>
                </a:lnTo>
                <a:lnTo>
                  <a:pt x="0" y="1179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TextBox 39"/>
          <p:cNvSpPr txBox="1"/>
          <p:nvPr/>
        </p:nvSpPr>
        <p:spPr>
          <a:xfrm>
            <a:off x="6769187" y="7162021"/>
            <a:ext cx="523421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Diego Velásquez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59658" y="6731256"/>
            <a:ext cx="5234211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Franco </a:t>
            </a:r>
            <a:r>
              <a:rPr lang="en-US" sz="29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Saldía</a:t>
            </a:r>
            <a:endParaRPr lang="en-US" sz="29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Diego Velasquez</a:t>
            </a:r>
          </a:p>
        </p:txBody>
      </p:sp>
      <p:sp>
        <p:nvSpPr>
          <p:cNvPr id="41" name="Freeform 41"/>
          <p:cNvSpPr/>
          <p:nvPr/>
        </p:nvSpPr>
        <p:spPr>
          <a:xfrm>
            <a:off x="15291702" y="-210731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7AAE1">
                <a:alpha val="0"/>
              </a:srgbClr>
            </a:gs>
            <a:gs pos="100000">
              <a:srgbClr val="269ED6">
                <a:alpha val="33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39373" y="2203581"/>
            <a:ext cx="877766" cy="908425"/>
          </a:xfrm>
          <a:custGeom>
            <a:avLst/>
            <a:gdLst/>
            <a:ahLst/>
            <a:cxnLst/>
            <a:rect l="l" t="t" r="r" b="b"/>
            <a:pathLst>
              <a:path w="877766" h="908425">
                <a:moveTo>
                  <a:pt x="0" y="0"/>
                </a:moveTo>
                <a:lnTo>
                  <a:pt x="877765" y="0"/>
                </a:lnTo>
                <a:lnTo>
                  <a:pt x="877765" y="908425"/>
                </a:lnTo>
                <a:lnTo>
                  <a:pt x="0" y="90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74765" y="2203581"/>
            <a:ext cx="922039" cy="956720"/>
          </a:xfrm>
          <a:custGeom>
            <a:avLst/>
            <a:gdLst/>
            <a:ahLst/>
            <a:cxnLst/>
            <a:rect l="l" t="t" r="r" b="b"/>
            <a:pathLst>
              <a:path w="922039" h="956720">
                <a:moveTo>
                  <a:pt x="0" y="0"/>
                </a:moveTo>
                <a:lnTo>
                  <a:pt x="922039" y="0"/>
                </a:lnTo>
                <a:lnTo>
                  <a:pt x="922039" y="956720"/>
                </a:lnTo>
                <a:lnTo>
                  <a:pt x="0" y="95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4904366" y="5499332"/>
            <a:ext cx="1628877" cy="568626"/>
          </a:xfrm>
          <a:custGeom>
            <a:avLst/>
            <a:gdLst/>
            <a:ahLst/>
            <a:cxnLst/>
            <a:rect l="l" t="t" r="r" b="b"/>
            <a:pathLst>
              <a:path w="1628877" h="568626">
                <a:moveTo>
                  <a:pt x="0" y="0"/>
                </a:moveTo>
                <a:lnTo>
                  <a:pt x="1628877" y="0"/>
                </a:lnTo>
                <a:lnTo>
                  <a:pt x="1628877" y="568626"/>
                </a:lnTo>
                <a:lnTo>
                  <a:pt x="0" y="568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8578256" y="5067916"/>
            <a:ext cx="1316010" cy="1294625"/>
          </a:xfrm>
          <a:custGeom>
            <a:avLst/>
            <a:gdLst/>
            <a:ahLst/>
            <a:cxnLst/>
            <a:rect l="l" t="t" r="r" b="b"/>
            <a:pathLst>
              <a:path w="1316010" h="1294625">
                <a:moveTo>
                  <a:pt x="0" y="0"/>
                </a:moveTo>
                <a:lnTo>
                  <a:pt x="1316010" y="0"/>
                </a:lnTo>
                <a:lnTo>
                  <a:pt x="1316010" y="1294624"/>
                </a:lnTo>
                <a:lnTo>
                  <a:pt x="0" y="1294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954539" y="5711731"/>
            <a:ext cx="1156206" cy="409928"/>
          </a:xfrm>
          <a:custGeom>
            <a:avLst/>
            <a:gdLst/>
            <a:ahLst/>
            <a:cxnLst/>
            <a:rect l="l" t="t" r="r" b="b"/>
            <a:pathLst>
              <a:path w="1156206" h="409928">
                <a:moveTo>
                  <a:pt x="0" y="0"/>
                </a:moveTo>
                <a:lnTo>
                  <a:pt x="1156207" y="0"/>
                </a:lnTo>
                <a:lnTo>
                  <a:pt x="1156207" y="409927"/>
                </a:lnTo>
                <a:lnTo>
                  <a:pt x="0" y="409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397568" y="4883141"/>
            <a:ext cx="1639238" cy="1581865"/>
          </a:xfrm>
          <a:custGeom>
            <a:avLst/>
            <a:gdLst/>
            <a:ahLst/>
            <a:cxnLst/>
            <a:rect l="l" t="t" r="r" b="b"/>
            <a:pathLst>
              <a:path w="1639238" h="1581865">
                <a:moveTo>
                  <a:pt x="0" y="0"/>
                </a:moveTo>
                <a:lnTo>
                  <a:pt x="1639239" y="0"/>
                </a:lnTo>
                <a:lnTo>
                  <a:pt x="1639239" y="1581865"/>
                </a:lnTo>
                <a:lnTo>
                  <a:pt x="0" y="158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006663" y="8514596"/>
            <a:ext cx="725785" cy="770063"/>
          </a:xfrm>
          <a:custGeom>
            <a:avLst/>
            <a:gdLst/>
            <a:ahLst/>
            <a:cxnLst/>
            <a:rect l="l" t="t" r="r" b="b"/>
            <a:pathLst>
              <a:path w="725785" h="770063">
                <a:moveTo>
                  <a:pt x="0" y="0"/>
                </a:moveTo>
                <a:lnTo>
                  <a:pt x="725785" y="0"/>
                </a:lnTo>
                <a:lnTo>
                  <a:pt x="725785" y="770063"/>
                </a:lnTo>
                <a:lnTo>
                  <a:pt x="0" y="7700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160976" y="8412363"/>
            <a:ext cx="821092" cy="683217"/>
          </a:xfrm>
          <a:custGeom>
            <a:avLst/>
            <a:gdLst/>
            <a:ahLst/>
            <a:cxnLst/>
            <a:rect l="l" t="t" r="r" b="b"/>
            <a:pathLst>
              <a:path w="821092" h="683217">
                <a:moveTo>
                  <a:pt x="0" y="0"/>
                </a:moveTo>
                <a:lnTo>
                  <a:pt x="821092" y="0"/>
                </a:lnTo>
                <a:lnTo>
                  <a:pt x="821092" y="683217"/>
                </a:lnTo>
                <a:lnTo>
                  <a:pt x="0" y="6832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378022" y="8070997"/>
            <a:ext cx="543133" cy="543133"/>
          </a:xfrm>
          <a:custGeom>
            <a:avLst/>
            <a:gdLst/>
            <a:ahLst/>
            <a:cxnLst/>
            <a:rect l="l" t="t" r="r" b="b"/>
            <a:pathLst>
              <a:path w="543133" h="543133">
                <a:moveTo>
                  <a:pt x="0" y="0"/>
                </a:moveTo>
                <a:lnTo>
                  <a:pt x="543133" y="0"/>
                </a:lnTo>
                <a:lnTo>
                  <a:pt x="543133" y="543132"/>
                </a:lnTo>
                <a:lnTo>
                  <a:pt x="0" y="54313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381448" y="8564746"/>
            <a:ext cx="2382840" cy="701855"/>
          </a:xfrm>
          <a:custGeom>
            <a:avLst/>
            <a:gdLst/>
            <a:ahLst/>
            <a:cxnLst/>
            <a:rect l="l" t="t" r="r" b="b"/>
            <a:pathLst>
              <a:path w="2382840" h="701855">
                <a:moveTo>
                  <a:pt x="0" y="0"/>
                </a:moveTo>
                <a:lnTo>
                  <a:pt x="2382841" y="0"/>
                </a:lnTo>
                <a:lnTo>
                  <a:pt x="2382841" y="701855"/>
                </a:lnTo>
                <a:lnTo>
                  <a:pt x="0" y="7018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1953517" y="8675393"/>
            <a:ext cx="1016959" cy="405512"/>
          </a:xfrm>
          <a:custGeom>
            <a:avLst/>
            <a:gdLst/>
            <a:ahLst/>
            <a:cxnLst/>
            <a:rect l="l" t="t" r="r" b="b"/>
            <a:pathLst>
              <a:path w="1016959" h="405512">
                <a:moveTo>
                  <a:pt x="0" y="0"/>
                </a:moveTo>
                <a:lnTo>
                  <a:pt x="1016959" y="0"/>
                </a:lnTo>
                <a:lnTo>
                  <a:pt x="1016959" y="405512"/>
                </a:lnTo>
                <a:lnTo>
                  <a:pt x="0" y="40551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5487796">
            <a:off x="8832982" y="3777525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3" y="0"/>
                </a:lnTo>
                <a:lnTo>
                  <a:pt x="679413" y="293847"/>
                </a:lnTo>
                <a:lnTo>
                  <a:pt x="0" y="2938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-10800000">
            <a:off x="14061449" y="5491479"/>
            <a:ext cx="1108624" cy="479480"/>
          </a:xfrm>
          <a:custGeom>
            <a:avLst/>
            <a:gdLst/>
            <a:ahLst/>
            <a:cxnLst/>
            <a:rect l="l" t="t" r="r" b="b"/>
            <a:pathLst>
              <a:path w="1108624" h="479480">
                <a:moveTo>
                  <a:pt x="0" y="0"/>
                </a:moveTo>
                <a:lnTo>
                  <a:pt x="1108624" y="0"/>
                </a:lnTo>
                <a:lnTo>
                  <a:pt x="1108624" y="479479"/>
                </a:lnTo>
                <a:lnTo>
                  <a:pt x="0" y="4794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9279442" y="4261373"/>
            <a:ext cx="3535483" cy="119847"/>
          </a:xfrm>
          <a:custGeom>
            <a:avLst/>
            <a:gdLst/>
            <a:ahLst/>
            <a:cxnLst/>
            <a:rect l="l" t="t" r="r" b="b"/>
            <a:pathLst>
              <a:path w="3535483" h="119847">
                <a:moveTo>
                  <a:pt x="0" y="0"/>
                </a:moveTo>
                <a:lnTo>
                  <a:pt x="3535484" y="0"/>
                </a:lnTo>
                <a:lnTo>
                  <a:pt x="3535484" y="119847"/>
                </a:lnTo>
                <a:lnTo>
                  <a:pt x="0" y="1198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5568987" y="4261373"/>
            <a:ext cx="3535483" cy="119847"/>
          </a:xfrm>
          <a:custGeom>
            <a:avLst/>
            <a:gdLst/>
            <a:ahLst/>
            <a:cxnLst/>
            <a:rect l="l" t="t" r="r" b="b"/>
            <a:pathLst>
              <a:path w="3535483" h="119847">
                <a:moveTo>
                  <a:pt x="0" y="0"/>
                </a:moveTo>
                <a:lnTo>
                  <a:pt x="3535483" y="0"/>
                </a:lnTo>
                <a:lnTo>
                  <a:pt x="3535483" y="119847"/>
                </a:lnTo>
                <a:lnTo>
                  <a:pt x="0" y="1198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6114596" y="8514596"/>
            <a:ext cx="554541" cy="646695"/>
          </a:xfrm>
          <a:custGeom>
            <a:avLst/>
            <a:gdLst/>
            <a:ahLst/>
            <a:cxnLst/>
            <a:rect l="l" t="t" r="r" b="b"/>
            <a:pathLst>
              <a:path w="554541" h="646695">
                <a:moveTo>
                  <a:pt x="0" y="0"/>
                </a:moveTo>
                <a:lnTo>
                  <a:pt x="554541" y="0"/>
                </a:lnTo>
                <a:lnTo>
                  <a:pt x="554541" y="646694"/>
                </a:lnTo>
                <a:lnTo>
                  <a:pt x="0" y="64669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3110746" y="5555090"/>
            <a:ext cx="723209" cy="723209"/>
          </a:xfrm>
          <a:custGeom>
            <a:avLst/>
            <a:gdLst/>
            <a:ahLst/>
            <a:cxnLst/>
            <a:rect l="l" t="t" r="r" b="b"/>
            <a:pathLst>
              <a:path w="723209" h="723209">
                <a:moveTo>
                  <a:pt x="0" y="0"/>
                </a:moveTo>
                <a:lnTo>
                  <a:pt x="723209" y="0"/>
                </a:lnTo>
                <a:lnTo>
                  <a:pt x="723209" y="723209"/>
                </a:lnTo>
                <a:lnTo>
                  <a:pt x="0" y="723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795897" y="4982191"/>
            <a:ext cx="203805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20" name="Freeform 20"/>
          <p:cNvSpPr/>
          <p:nvPr/>
        </p:nvSpPr>
        <p:spPr>
          <a:xfrm rot="5487796">
            <a:off x="5309881" y="4568458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6"/>
                </a:lnTo>
                <a:lnTo>
                  <a:pt x="0" y="293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rot="5487796">
            <a:off x="12410162" y="4577644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7"/>
                </a:lnTo>
                <a:lnTo>
                  <a:pt x="0" y="2938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 rot="5487796">
            <a:off x="5309881" y="6318083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6"/>
                </a:lnTo>
                <a:lnTo>
                  <a:pt x="0" y="293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9360044" y="7034845"/>
            <a:ext cx="3535483" cy="119847"/>
          </a:xfrm>
          <a:custGeom>
            <a:avLst/>
            <a:gdLst/>
            <a:ahLst/>
            <a:cxnLst/>
            <a:rect l="l" t="t" r="r" b="b"/>
            <a:pathLst>
              <a:path w="3535483" h="119847">
                <a:moveTo>
                  <a:pt x="0" y="0"/>
                </a:moveTo>
                <a:lnTo>
                  <a:pt x="3535483" y="0"/>
                </a:lnTo>
                <a:lnTo>
                  <a:pt x="3535483" y="119847"/>
                </a:lnTo>
                <a:lnTo>
                  <a:pt x="0" y="1198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5649588" y="7034845"/>
            <a:ext cx="3535483" cy="119847"/>
          </a:xfrm>
          <a:custGeom>
            <a:avLst/>
            <a:gdLst/>
            <a:ahLst/>
            <a:cxnLst/>
            <a:rect l="l" t="t" r="r" b="b"/>
            <a:pathLst>
              <a:path w="3535483" h="119847">
                <a:moveTo>
                  <a:pt x="0" y="0"/>
                </a:moveTo>
                <a:lnTo>
                  <a:pt x="3535484" y="0"/>
                </a:lnTo>
                <a:lnTo>
                  <a:pt x="3535484" y="119847"/>
                </a:lnTo>
                <a:lnTo>
                  <a:pt x="0" y="1198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 rot="5487796">
            <a:off x="12475219" y="6474724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6"/>
                </a:lnTo>
                <a:lnTo>
                  <a:pt x="0" y="293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 rot="5487796">
            <a:off x="8896554" y="7351117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3" y="0"/>
                </a:lnTo>
                <a:lnTo>
                  <a:pt x="679413" y="293847"/>
                </a:lnTo>
                <a:lnTo>
                  <a:pt x="0" y="2938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 rot="5487796">
            <a:off x="12164119" y="7351117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7"/>
                </a:lnTo>
                <a:lnTo>
                  <a:pt x="0" y="2938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 rot="5487796">
            <a:off x="6037986" y="7351117"/>
            <a:ext cx="679414" cy="293846"/>
          </a:xfrm>
          <a:custGeom>
            <a:avLst/>
            <a:gdLst/>
            <a:ahLst/>
            <a:cxnLst/>
            <a:rect l="l" t="t" r="r" b="b"/>
            <a:pathLst>
              <a:path w="679414" h="293846">
                <a:moveTo>
                  <a:pt x="0" y="0"/>
                </a:moveTo>
                <a:lnTo>
                  <a:pt x="679414" y="0"/>
                </a:lnTo>
                <a:lnTo>
                  <a:pt x="679414" y="293847"/>
                </a:lnTo>
                <a:lnTo>
                  <a:pt x="0" y="2938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12594319" y="9147580"/>
            <a:ext cx="722026" cy="683217"/>
          </a:xfrm>
          <a:custGeom>
            <a:avLst/>
            <a:gdLst/>
            <a:ahLst/>
            <a:cxnLst/>
            <a:rect l="l" t="t" r="r" b="b"/>
            <a:pathLst>
              <a:path w="722026" h="683217">
                <a:moveTo>
                  <a:pt x="0" y="0"/>
                </a:moveTo>
                <a:lnTo>
                  <a:pt x="722026" y="0"/>
                </a:lnTo>
                <a:lnTo>
                  <a:pt x="722026" y="683218"/>
                </a:lnTo>
                <a:lnTo>
                  <a:pt x="0" y="68321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8139373" y="3074576"/>
            <a:ext cx="203805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38B6FF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86110" y="4982191"/>
            <a:ext cx="203805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04366" y="7833275"/>
            <a:ext cx="277259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6570" y="7851075"/>
            <a:ext cx="277259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Modelos ML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73077" y="7851075"/>
            <a:ext cx="2772597" cy="50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 b="1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Seguridad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027" y="52071"/>
            <a:ext cx="6231298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24307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3530" y="1025656"/>
            <a:ext cx="6501901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 b="1">
                <a:solidFill>
                  <a:srgbClr val="267FBC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</p:txBody>
      </p:sp>
      <p:sp>
        <p:nvSpPr>
          <p:cNvPr id="37" name="Freeform 37"/>
          <p:cNvSpPr/>
          <p:nvPr/>
        </p:nvSpPr>
        <p:spPr>
          <a:xfrm>
            <a:off x="15291702" y="-210731"/>
            <a:ext cx="2728132" cy="1568400"/>
          </a:xfrm>
          <a:custGeom>
            <a:avLst/>
            <a:gdLst/>
            <a:ahLst/>
            <a:cxnLst/>
            <a:rect l="l" t="t" r="r" b="b"/>
            <a:pathLst>
              <a:path w="2728132" h="1568400">
                <a:moveTo>
                  <a:pt x="0" y="0"/>
                </a:moveTo>
                <a:lnTo>
                  <a:pt x="2728132" y="0"/>
                </a:lnTo>
                <a:lnTo>
                  <a:pt x="2728132" y="1568400"/>
                </a:lnTo>
                <a:lnTo>
                  <a:pt x="0" y="1568400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Office PowerPoint</Application>
  <PresentationFormat>Personalizado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6" baseType="lpstr">
      <vt:lpstr>Open Sans</vt:lpstr>
      <vt:lpstr>Inter Bold</vt:lpstr>
      <vt:lpstr>Poppins Semi-Bold</vt:lpstr>
      <vt:lpstr>Calibri</vt:lpstr>
      <vt:lpstr>Inter</vt:lpstr>
      <vt:lpstr>Antonio Ultra-Bold</vt:lpstr>
      <vt:lpstr>Poppins Bold</vt:lpstr>
      <vt:lpstr>Poppins Ultra-Bold</vt:lpstr>
      <vt:lpstr>Open Sans Bold</vt:lpstr>
      <vt:lpstr>Arial</vt:lpstr>
      <vt:lpstr>Inter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DIEGO ORLANDO VELASQUEZ MANCILLA</cp:lastModifiedBy>
  <cp:revision>2</cp:revision>
  <dcterms:created xsi:type="dcterms:W3CDTF">2006-08-16T00:00:00Z</dcterms:created>
  <dcterms:modified xsi:type="dcterms:W3CDTF">2025-09-12T20:22:06Z</dcterms:modified>
  <dc:identifier>DAGsbKcAFug</dc:identifier>
</cp:coreProperties>
</file>